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8" r:id="rId3"/>
    <p:sldId id="267" r:id="rId4"/>
    <p:sldId id="262" r:id="rId5"/>
    <p:sldId id="265" r:id="rId6"/>
    <p:sldId id="264" r:id="rId7"/>
    <p:sldId id="268" r:id="rId8"/>
    <p:sldId id="263" r:id="rId9"/>
    <p:sldId id="272" r:id="rId10"/>
    <p:sldId id="274" r:id="rId11"/>
    <p:sldId id="279" r:id="rId12"/>
    <p:sldId id="275" r:id="rId13"/>
    <p:sldId id="276" r:id="rId14"/>
    <p:sldId id="282" r:id="rId15"/>
    <p:sldId id="277" r:id="rId16"/>
    <p:sldId id="283" r:id="rId17"/>
    <p:sldId id="280" r:id="rId18"/>
    <p:sldId id="284" r:id="rId19"/>
    <p:sldId id="269" r:id="rId20"/>
    <p:sldId id="285" r:id="rId21"/>
    <p:sldId id="270" r:id="rId22"/>
    <p:sldId id="281" r:id="rId23"/>
    <p:sldId id="27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28" autoAdjust="0"/>
    <p:restoredTop sz="77075" autoAdjust="0"/>
  </p:normalViewPr>
  <p:slideViewPr>
    <p:cSldViewPr snapToGrid="0">
      <p:cViewPr varScale="1">
        <p:scale>
          <a:sx n="88" d="100"/>
          <a:sy n="88" d="100"/>
        </p:scale>
        <p:origin x="1452" y="90"/>
      </p:cViewPr>
      <p:guideLst>
        <p:guide orient="horz" pos="2160"/>
        <p:guide pos="3840"/>
      </p:guideLst>
    </p:cSldViewPr>
  </p:slideViewPr>
  <p:outlineViewPr>
    <p:cViewPr>
      <p:scale>
        <a:sx n="33" d="100"/>
        <a:sy n="33" d="100"/>
      </p:scale>
      <p:origin x="0" y="-9064"/>
    </p:cViewPr>
  </p:outlineViewPr>
  <p:notesTextViewPr>
    <p:cViewPr>
      <p:scale>
        <a:sx n="1" d="1"/>
        <a:sy n="1" d="1"/>
      </p:scale>
      <p:origin x="0" y="0"/>
    </p:cViewPr>
  </p:notesTextViewPr>
  <p:notesViewPr>
    <p:cSldViewPr snapToGrid="0">
      <p:cViewPr varScale="1">
        <p:scale>
          <a:sx n="87" d="100"/>
          <a:sy n="87" d="100"/>
        </p:scale>
        <p:origin x="298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D18612-5F92-4614-85F5-5947B47CB96D}" type="datetimeFigureOut">
              <a:rPr lang="en-US" smtClean="0"/>
              <a:t>3/29/2019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999393-3CA1-4D5E-BCF2-9FC539CFEAC8}" type="slidenum">
              <a:rPr lang="en-US" smtClean="0"/>
              <a:t>‹#›</a:t>
            </a:fld>
            <a:endParaRPr lang="en-US"/>
          </a:p>
        </p:txBody>
      </p:sp>
    </p:spTree>
    <p:extLst>
      <p:ext uri="{BB962C8B-B14F-4D97-AF65-F5344CB8AC3E}">
        <p14:creationId xmlns:p14="http://schemas.microsoft.com/office/powerpoint/2010/main" val="19718312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Andy</a:t>
            </a:r>
          </a:p>
        </p:txBody>
      </p:sp>
      <p:sp>
        <p:nvSpPr>
          <p:cNvPr id="4" name="Slide Number Placeholder 3"/>
          <p:cNvSpPr>
            <a:spLocks noGrp="1"/>
          </p:cNvSpPr>
          <p:nvPr>
            <p:ph type="sldNum" sz="quarter" idx="5"/>
          </p:nvPr>
        </p:nvSpPr>
        <p:spPr/>
        <p:txBody>
          <a:bodyPr/>
          <a:lstStyle/>
          <a:p>
            <a:fld id="{05999393-3CA1-4D5E-BCF2-9FC539CFEAC8}" type="slidenum">
              <a:rPr lang="en-US" smtClean="0"/>
              <a:t>1</a:t>
            </a:fld>
            <a:endParaRPr lang="en-US"/>
          </a:p>
        </p:txBody>
      </p:sp>
    </p:spTree>
    <p:extLst>
      <p:ext uri="{BB962C8B-B14F-4D97-AF65-F5344CB8AC3E}">
        <p14:creationId xmlns:p14="http://schemas.microsoft.com/office/powerpoint/2010/main" val="1227552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Nick</a:t>
            </a:r>
          </a:p>
        </p:txBody>
      </p:sp>
      <p:sp>
        <p:nvSpPr>
          <p:cNvPr id="4" name="Slide Number Placeholder 3"/>
          <p:cNvSpPr>
            <a:spLocks noGrp="1"/>
          </p:cNvSpPr>
          <p:nvPr>
            <p:ph type="sldNum" sz="quarter" idx="5"/>
          </p:nvPr>
        </p:nvSpPr>
        <p:spPr/>
        <p:txBody>
          <a:bodyPr/>
          <a:lstStyle/>
          <a:p>
            <a:fld id="{05999393-3CA1-4D5E-BCF2-9FC539CFEAC8}" type="slidenum">
              <a:rPr lang="en-US" smtClean="0"/>
              <a:t>10</a:t>
            </a:fld>
            <a:endParaRPr lang="en-US"/>
          </a:p>
        </p:txBody>
      </p:sp>
    </p:spTree>
    <p:extLst>
      <p:ext uri="{BB962C8B-B14F-4D97-AF65-F5344CB8AC3E}">
        <p14:creationId xmlns:p14="http://schemas.microsoft.com/office/powerpoint/2010/main" val="3641794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Nick</a:t>
            </a:r>
          </a:p>
        </p:txBody>
      </p:sp>
      <p:sp>
        <p:nvSpPr>
          <p:cNvPr id="4" name="Slide Number Placeholder 3"/>
          <p:cNvSpPr>
            <a:spLocks noGrp="1"/>
          </p:cNvSpPr>
          <p:nvPr>
            <p:ph type="sldNum" sz="quarter" idx="5"/>
          </p:nvPr>
        </p:nvSpPr>
        <p:spPr/>
        <p:txBody>
          <a:bodyPr/>
          <a:lstStyle/>
          <a:p>
            <a:fld id="{05999393-3CA1-4D5E-BCF2-9FC539CFEAC8}" type="slidenum">
              <a:rPr lang="en-US" smtClean="0"/>
              <a:t>11</a:t>
            </a:fld>
            <a:endParaRPr lang="en-US"/>
          </a:p>
        </p:txBody>
      </p:sp>
    </p:spTree>
    <p:extLst>
      <p:ext uri="{BB962C8B-B14F-4D97-AF65-F5344CB8AC3E}">
        <p14:creationId xmlns:p14="http://schemas.microsoft.com/office/powerpoint/2010/main" val="1916958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Nick</a:t>
            </a:r>
          </a:p>
        </p:txBody>
      </p:sp>
      <p:sp>
        <p:nvSpPr>
          <p:cNvPr id="4" name="Slide Number Placeholder 3"/>
          <p:cNvSpPr>
            <a:spLocks noGrp="1"/>
          </p:cNvSpPr>
          <p:nvPr>
            <p:ph type="sldNum" sz="quarter" idx="5"/>
          </p:nvPr>
        </p:nvSpPr>
        <p:spPr/>
        <p:txBody>
          <a:bodyPr/>
          <a:lstStyle/>
          <a:p>
            <a:fld id="{05999393-3CA1-4D5E-BCF2-9FC539CFEAC8}" type="slidenum">
              <a:rPr lang="en-US" smtClean="0"/>
              <a:t>12</a:t>
            </a:fld>
            <a:endParaRPr lang="en-US"/>
          </a:p>
        </p:txBody>
      </p:sp>
    </p:spTree>
    <p:extLst>
      <p:ext uri="{BB962C8B-B14F-4D97-AF65-F5344CB8AC3E}">
        <p14:creationId xmlns:p14="http://schemas.microsoft.com/office/powerpoint/2010/main" val="1646428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Andy</a:t>
            </a:r>
          </a:p>
        </p:txBody>
      </p:sp>
      <p:sp>
        <p:nvSpPr>
          <p:cNvPr id="4" name="Slide Number Placeholder 3"/>
          <p:cNvSpPr>
            <a:spLocks noGrp="1"/>
          </p:cNvSpPr>
          <p:nvPr>
            <p:ph type="sldNum" sz="quarter" idx="5"/>
          </p:nvPr>
        </p:nvSpPr>
        <p:spPr/>
        <p:txBody>
          <a:bodyPr/>
          <a:lstStyle/>
          <a:p>
            <a:fld id="{05999393-3CA1-4D5E-BCF2-9FC539CFEAC8}" type="slidenum">
              <a:rPr lang="en-US" smtClean="0"/>
              <a:t>13</a:t>
            </a:fld>
            <a:endParaRPr lang="en-US"/>
          </a:p>
        </p:txBody>
      </p:sp>
    </p:spTree>
    <p:extLst>
      <p:ext uri="{BB962C8B-B14F-4D97-AF65-F5344CB8AC3E}">
        <p14:creationId xmlns:p14="http://schemas.microsoft.com/office/powerpoint/2010/main" val="29579069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Tony</a:t>
            </a:r>
          </a:p>
        </p:txBody>
      </p:sp>
      <p:sp>
        <p:nvSpPr>
          <p:cNvPr id="4" name="Slide Number Placeholder 3"/>
          <p:cNvSpPr>
            <a:spLocks noGrp="1"/>
          </p:cNvSpPr>
          <p:nvPr>
            <p:ph type="sldNum" sz="quarter" idx="5"/>
          </p:nvPr>
        </p:nvSpPr>
        <p:spPr/>
        <p:txBody>
          <a:bodyPr/>
          <a:lstStyle/>
          <a:p>
            <a:fld id="{05999393-3CA1-4D5E-BCF2-9FC539CFEAC8}" type="slidenum">
              <a:rPr lang="en-US" smtClean="0"/>
              <a:t>14</a:t>
            </a:fld>
            <a:endParaRPr lang="en-US"/>
          </a:p>
        </p:txBody>
      </p:sp>
    </p:spTree>
    <p:extLst>
      <p:ext uri="{BB962C8B-B14F-4D97-AF65-F5344CB8AC3E}">
        <p14:creationId xmlns:p14="http://schemas.microsoft.com/office/powerpoint/2010/main" val="203389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Tony</a:t>
            </a:r>
          </a:p>
        </p:txBody>
      </p:sp>
      <p:sp>
        <p:nvSpPr>
          <p:cNvPr id="4" name="Slide Number Placeholder 3"/>
          <p:cNvSpPr>
            <a:spLocks noGrp="1"/>
          </p:cNvSpPr>
          <p:nvPr>
            <p:ph type="sldNum" sz="quarter" idx="5"/>
          </p:nvPr>
        </p:nvSpPr>
        <p:spPr/>
        <p:txBody>
          <a:bodyPr/>
          <a:lstStyle/>
          <a:p>
            <a:fld id="{05999393-3CA1-4D5E-BCF2-9FC539CFEAC8}" type="slidenum">
              <a:rPr lang="en-US" smtClean="0"/>
              <a:t>15</a:t>
            </a:fld>
            <a:endParaRPr lang="en-US"/>
          </a:p>
        </p:txBody>
      </p:sp>
    </p:spTree>
    <p:extLst>
      <p:ext uri="{BB962C8B-B14F-4D97-AF65-F5344CB8AC3E}">
        <p14:creationId xmlns:p14="http://schemas.microsoft.com/office/powerpoint/2010/main" val="26455191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Andy</a:t>
            </a:r>
          </a:p>
        </p:txBody>
      </p:sp>
      <p:sp>
        <p:nvSpPr>
          <p:cNvPr id="4" name="Slide Number Placeholder 3"/>
          <p:cNvSpPr>
            <a:spLocks noGrp="1"/>
          </p:cNvSpPr>
          <p:nvPr>
            <p:ph type="sldNum" sz="quarter" idx="5"/>
          </p:nvPr>
        </p:nvSpPr>
        <p:spPr/>
        <p:txBody>
          <a:bodyPr/>
          <a:lstStyle/>
          <a:p>
            <a:fld id="{05999393-3CA1-4D5E-BCF2-9FC539CFEAC8}" type="slidenum">
              <a:rPr lang="en-US" smtClean="0"/>
              <a:t>16</a:t>
            </a:fld>
            <a:endParaRPr lang="en-US"/>
          </a:p>
        </p:txBody>
      </p:sp>
    </p:spTree>
    <p:extLst>
      <p:ext uri="{BB962C8B-B14F-4D97-AF65-F5344CB8AC3E}">
        <p14:creationId xmlns:p14="http://schemas.microsoft.com/office/powerpoint/2010/main" val="7569851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Andy</a:t>
            </a:r>
          </a:p>
        </p:txBody>
      </p:sp>
      <p:sp>
        <p:nvSpPr>
          <p:cNvPr id="4" name="Slide Number Placeholder 3"/>
          <p:cNvSpPr>
            <a:spLocks noGrp="1"/>
          </p:cNvSpPr>
          <p:nvPr>
            <p:ph type="sldNum" sz="quarter" idx="5"/>
          </p:nvPr>
        </p:nvSpPr>
        <p:spPr/>
        <p:txBody>
          <a:bodyPr/>
          <a:lstStyle/>
          <a:p>
            <a:fld id="{05999393-3CA1-4D5E-BCF2-9FC539CFEAC8}" type="slidenum">
              <a:rPr lang="en-US" smtClean="0"/>
              <a:t>17</a:t>
            </a:fld>
            <a:endParaRPr lang="en-US"/>
          </a:p>
        </p:txBody>
      </p:sp>
    </p:spTree>
    <p:extLst>
      <p:ext uri="{BB962C8B-B14F-4D97-AF65-F5344CB8AC3E}">
        <p14:creationId xmlns:p14="http://schemas.microsoft.com/office/powerpoint/2010/main" val="38502919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Kevin</a:t>
            </a:r>
          </a:p>
        </p:txBody>
      </p:sp>
      <p:sp>
        <p:nvSpPr>
          <p:cNvPr id="4" name="Slide Number Placeholder 3"/>
          <p:cNvSpPr>
            <a:spLocks noGrp="1"/>
          </p:cNvSpPr>
          <p:nvPr>
            <p:ph type="sldNum" sz="quarter" idx="5"/>
          </p:nvPr>
        </p:nvSpPr>
        <p:spPr/>
        <p:txBody>
          <a:bodyPr/>
          <a:lstStyle/>
          <a:p>
            <a:fld id="{05999393-3CA1-4D5E-BCF2-9FC539CFEAC8}" type="slidenum">
              <a:rPr lang="en-US" smtClean="0"/>
              <a:t>18</a:t>
            </a:fld>
            <a:endParaRPr lang="en-US"/>
          </a:p>
        </p:txBody>
      </p:sp>
    </p:spTree>
    <p:extLst>
      <p:ext uri="{BB962C8B-B14F-4D97-AF65-F5344CB8AC3E}">
        <p14:creationId xmlns:p14="http://schemas.microsoft.com/office/powerpoint/2010/main" val="24387811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Andy</a:t>
            </a:r>
          </a:p>
        </p:txBody>
      </p:sp>
      <p:sp>
        <p:nvSpPr>
          <p:cNvPr id="4" name="Slide Number Placeholder 3"/>
          <p:cNvSpPr>
            <a:spLocks noGrp="1"/>
          </p:cNvSpPr>
          <p:nvPr>
            <p:ph type="sldNum" sz="quarter" idx="5"/>
          </p:nvPr>
        </p:nvSpPr>
        <p:spPr/>
        <p:txBody>
          <a:bodyPr/>
          <a:lstStyle/>
          <a:p>
            <a:fld id="{05999393-3CA1-4D5E-BCF2-9FC539CFEAC8}" type="slidenum">
              <a:rPr lang="en-US" smtClean="0"/>
              <a:t>19</a:t>
            </a:fld>
            <a:endParaRPr lang="en-US"/>
          </a:p>
        </p:txBody>
      </p:sp>
    </p:spTree>
    <p:extLst>
      <p:ext uri="{BB962C8B-B14F-4D97-AF65-F5344CB8AC3E}">
        <p14:creationId xmlns:p14="http://schemas.microsoft.com/office/powerpoint/2010/main" val="416380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Nick</a:t>
            </a:r>
          </a:p>
        </p:txBody>
      </p:sp>
      <p:sp>
        <p:nvSpPr>
          <p:cNvPr id="4" name="Slide Number Placeholder 3"/>
          <p:cNvSpPr>
            <a:spLocks noGrp="1"/>
          </p:cNvSpPr>
          <p:nvPr>
            <p:ph type="sldNum" sz="quarter" idx="5"/>
          </p:nvPr>
        </p:nvSpPr>
        <p:spPr/>
        <p:txBody>
          <a:bodyPr/>
          <a:lstStyle/>
          <a:p>
            <a:fld id="{05999393-3CA1-4D5E-BCF2-9FC539CFEAC8}" type="slidenum">
              <a:rPr lang="en-US" smtClean="0"/>
              <a:t>2</a:t>
            </a:fld>
            <a:endParaRPr lang="en-US"/>
          </a:p>
        </p:txBody>
      </p:sp>
    </p:spTree>
    <p:extLst>
      <p:ext uri="{BB962C8B-B14F-4D97-AF65-F5344CB8AC3E}">
        <p14:creationId xmlns:p14="http://schemas.microsoft.com/office/powerpoint/2010/main" val="1876982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Nick</a:t>
            </a:r>
          </a:p>
        </p:txBody>
      </p:sp>
      <p:sp>
        <p:nvSpPr>
          <p:cNvPr id="4" name="Slide Number Placeholder 3"/>
          <p:cNvSpPr>
            <a:spLocks noGrp="1"/>
          </p:cNvSpPr>
          <p:nvPr>
            <p:ph type="sldNum" sz="quarter" idx="5"/>
          </p:nvPr>
        </p:nvSpPr>
        <p:spPr/>
        <p:txBody>
          <a:bodyPr/>
          <a:lstStyle/>
          <a:p>
            <a:fld id="{05999393-3CA1-4D5E-BCF2-9FC539CFEAC8}" type="slidenum">
              <a:rPr lang="en-US" smtClean="0"/>
              <a:t>20</a:t>
            </a:fld>
            <a:endParaRPr lang="en-US"/>
          </a:p>
        </p:txBody>
      </p:sp>
    </p:spTree>
    <p:extLst>
      <p:ext uri="{BB962C8B-B14F-4D97-AF65-F5344CB8AC3E}">
        <p14:creationId xmlns:p14="http://schemas.microsoft.com/office/powerpoint/2010/main" val="14265157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Tony</a:t>
            </a:r>
          </a:p>
        </p:txBody>
      </p:sp>
      <p:sp>
        <p:nvSpPr>
          <p:cNvPr id="4" name="Slide Number Placeholder 3"/>
          <p:cNvSpPr>
            <a:spLocks noGrp="1"/>
          </p:cNvSpPr>
          <p:nvPr>
            <p:ph type="sldNum" sz="quarter" idx="5"/>
          </p:nvPr>
        </p:nvSpPr>
        <p:spPr/>
        <p:txBody>
          <a:bodyPr/>
          <a:lstStyle/>
          <a:p>
            <a:fld id="{05999393-3CA1-4D5E-BCF2-9FC539CFEAC8}" type="slidenum">
              <a:rPr lang="en-US" smtClean="0"/>
              <a:t>21</a:t>
            </a:fld>
            <a:endParaRPr lang="en-US"/>
          </a:p>
        </p:txBody>
      </p:sp>
    </p:spTree>
    <p:extLst>
      <p:ext uri="{BB962C8B-B14F-4D97-AF65-F5344CB8AC3E}">
        <p14:creationId xmlns:p14="http://schemas.microsoft.com/office/powerpoint/2010/main" val="2724510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Andy</a:t>
            </a:r>
          </a:p>
        </p:txBody>
      </p:sp>
      <p:sp>
        <p:nvSpPr>
          <p:cNvPr id="4" name="Slide Number Placeholder 3"/>
          <p:cNvSpPr>
            <a:spLocks noGrp="1"/>
          </p:cNvSpPr>
          <p:nvPr>
            <p:ph type="sldNum" sz="quarter" idx="5"/>
          </p:nvPr>
        </p:nvSpPr>
        <p:spPr/>
        <p:txBody>
          <a:bodyPr/>
          <a:lstStyle/>
          <a:p>
            <a:fld id="{05999393-3CA1-4D5E-BCF2-9FC539CFEAC8}" type="slidenum">
              <a:rPr lang="en-US" smtClean="0"/>
              <a:t>22</a:t>
            </a:fld>
            <a:endParaRPr lang="en-US"/>
          </a:p>
        </p:txBody>
      </p:sp>
    </p:spTree>
    <p:extLst>
      <p:ext uri="{BB962C8B-B14F-4D97-AF65-F5344CB8AC3E}">
        <p14:creationId xmlns:p14="http://schemas.microsoft.com/office/powerpoint/2010/main" val="15997171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p>
        </p:txBody>
      </p:sp>
      <p:sp>
        <p:nvSpPr>
          <p:cNvPr id="4" name="Slide Number Placeholder 3"/>
          <p:cNvSpPr>
            <a:spLocks noGrp="1"/>
          </p:cNvSpPr>
          <p:nvPr>
            <p:ph type="sldNum" sz="quarter" idx="5"/>
          </p:nvPr>
        </p:nvSpPr>
        <p:spPr/>
        <p:txBody>
          <a:bodyPr/>
          <a:lstStyle/>
          <a:p>
            <a:fld id="{05999393-3CA1-4D5E-BCF2-9FC539CFEAC8}" type="slidenum">
              <a:rPr lang="en-US" smtClean="0"/>
              <a:t>23</a:t>
            </a:fld>
            <a:endParaRPr lang="en-US"/>
          </a:p>
        </p:txBody>
      </p:sp>
    </p:spTree>
    <p:extLst>
      <p:ext uri="{BB962C8B-B14F-4D97-AF65-F5344CB8AC3E}">
        <p14:creationId xmlns:p14="http://schemas.microsoft.com/office/powerpoint/2010/main" val="3899854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Tony</a:t>
            </a:r>
          </a:p>
        </p:txBody>
      </p:sp>
      <p:sp>
        <p:nvSpPr>
          <p:cNvPr id="4" name="Slide Number Placeholder 3"/>
          <p:cNvSpPr>
            <a:spLocks noGrp="1"/>
          </p:cNvSpPr>
          <p:nvPr>
            <p:ph type="sldNum" sz="quarter" idx="5"/>
          </p:nvPr>
        </p:nvSpPr>
        <p:spPr/>
        <p:txBody>
          <a:bodyPr/>
          <a:lstStyle/>
          <a:p>
            <a:fld id="{05999393-3CA1-4D5E-BCF2-9FC539CFEAC8}" type="slidenum">
              <a:rPr lang="en-US" smtClean="0"/>
              <a:t>3</a:t>
            </a:fld>
            <a:endParaRPr lang="en-US"/>
          </a:p>
        </p:txBody>
      </p:sp>
    </p:spTree>
    <p:extLst>
      <p:ext uri="{BB962C8B-B14F-4D97-AF65-F5344CB8AC3E}">
        <p14:creationId xmlns:p14="http://schemas.microsoft.com/office/powerpoint/2010/main" val="472305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Kevin</a:t>
            </a:r>
          </a:p>
        </p:txBody>
      </p:sp>
      <p:sp>
        <p:nvSpPr>
          <p:cNvPr id="4" name="Slide Number Placeholder 3"/>
          <p:cNvSpPr>
            <a:spLocks noGrp="1"/>
          </p:cNvSpPr>
          <p:nvPr>
            <p:ph type="sldNum" sz="quarter" idx="5"/>
          </p:nvPr>
        </p:nvSpPr>
        <p:spPr/>
        <p:txBody>
          <a:bodyPr/>
          <a:lstStyle/>
          <a:p>
            <a:fld id="{05999393-3CA1-4D5E-BCF2-9FC539CFEAC8}" type="slidenum">
              <a:rPr lang="en-US" smtClean="0"/>
              <a:t>4</a:t>
            </a:fld>
            <a:endParaRPr lang="en-US"/>
          </a:p>
        </p:txBody>
      </p:sp>
    </p:spTree>
    <p:extLst>
      <p:ext uri="{BB962C8B-B14F-4D97-AF65-F5344CB8AC3E}">
        <p14:creationId xmlns:p14="http://schemas.microsoft.com/office/powerpoint/2010/main" val="2152324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Andy</a:t>
            </a:r>
          </a:p>
        </p:txBody>
      </p:sp>
      <p:sp>
        <p:nvSpPr>
          <p:cNvPr id="4" name="Slide Number Placeholder 3"/>
          <p:cNvSpPr>
            <a:spLocks noGrp="1"/>
          </p:cNvSpPr>
          <p:nvPr>
            <p:ph type="sldNum" sz="quarter" idx="5"/>
          </p:nvPr>
        </p:nvSpPr>
        <p:spPr/>
        <p:txBody>
          <a:bodyPr/>
          <a:lstStyle/>
          <a:p>
            <a:fld id="{05999393-3CA1-4D5E-BCF2-9FC539CFEAC8}" type="slidenum">
              <a:rPr lang="en-US" smtClean="0"/>
              <a:t>5</a:t>
            </a:fld>
            <a:endParaRPr lang="en-US"/>
          </a:p>
        </p:txBody>
      </p:sp>
    </p:spTree>
    <p:extLst>
      <p:ext uri="{BB962C8B-B14F-4D97-AF65-F5344CB8AC3E}">
        <p14:creationId xmlns:p14="http://schemas.microsoft.com/office/powerpoint/2010/main" val="3704497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Tony</a:t>
            </a:r>
          </a:p>
        </p:txBody>
      </p:sp>
      <p:sp>
        <p:nvSpPr>
          <p:cNvPr id="4" name="Slide Number Placeholder 3"/>
          <p:cNvSpPr>
            <a:spLocks noGrp="1"/>
          </p:cNvSpPr>
          <p:nvPr>
            <p:ph type="sldNum" sz="quarter" idx="5"/>
          </p:nvPr>
        </p:nvSpPr>
        <p:spPr/>
        <p:txBody>
          <a:bodyPr/>
          <a:lstStyle/>
          <a:p>
            <a:fld id="{05999393-3CA1-4D5E-BCF2-9FC539CFEAC8}" type="slidenum">
              <a:rPr lang="en-US" smtClean="0"/>
              <a:t>6</a:t>
            </a:fld>
            <a:endParaRPr lang="en-US"/>
          </a:p>
        </p:txBody>
      </p:sp>
    </p:spTree>
    <p:extLst>
      <p:ext uri="{BB962C8B-B14F-4D97-AF65-F5344CB8AC3E}">
        <p14:creationId xmlns:p14="http://schemas.microsoft.com/office/powerpoint/2010/main" val="1327972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Andy</a:t>
            </a:r>
          </a:p>
        </p:txBody>
      </p:sp>
      <p:sp>
        <p:nvSpPr>
          <p:cNvPr id="4" name="Slide Number Placeholder 3"/>
          <p:cNvSpPr>
            <a:spLocks noGrp="1"/>
          </p:cNvSpPr>
          <p:nvPr>
            <p:ph type="sldNum" sz="quarter" idx="5"/>
          </p:nvPr>
        </p:nvSpPr>
        <p:spPr/>
        <p:txBody>
          <a:bodyPr/>
          <a:lstStyle/>
          <a:p>
            <a:fld id="{05999393-3CA1-4D5E-BCF2-9FC539CFEAC8}" type="slidenum">
              <a:rPr lang="en-US" smtClean="0"/>
              <a:t>7</a:t>
            </a:fld>
            <a:endParaRPr lang="en-US"/>
          </a:p>
        </p:txBody>
      </p:sp>
    </p:spTree>
    <p:extLst>
      <p:ext uri="{BB962C8B-B14F-4D97-AF65-F5344CB8AC3E}">
        <p14:creationId xmlns:p14="http://schemas.microsoft.com/office/powerpoint/2010/main" val="2991271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Kevin</a:t>
            </a:r>
          </a:p>
        </p:txBody>
      </p:sp>
      <p:sp>
        <p:nvSpPr>
          <p:cNvPr id="4" name="Slide Number Placeholder 3"/>
          <p:cNvSpPr>
            <a:spLocks noGrp="1"/>
          </p:cNvSpPr>
          <p:nvPr>
            <p:ph type="sldNum" sz="quarter" idx="5"/>
          </p:nvPr>
        </p:nvSpPr>
        <p:spPr/>
        <p:txBody>
          <a:bodyPr/>
          <a:lstStyle/>
          <a:p>
            <a:fld id="{05999393-3CA1-4D5E-BCF2-9FC539CFEAC8}" type="slidenum">
              <a:rPr lang="en-US" smtClean="0"/>
              <a:t>8</a:t>
            </a:fld>
            <a:endParaRPr lang="en-US"/>
          </a:p>
        </p:txBody>
      </p:sp>
    </p:spTree>
    <p:extLst>
      <p:ext uri="{BB962C8B-B14F-4D97-AF65-F5344CB8AC3E}">
        <p14:creationId xmlns:p14="http://schemas.microsoft.com/office/powerpoint/2010/main" val="3192442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Kevin</a:t>
            </a:r>
          </a:p>
        </p:txBody>
      </p:sp>
      <p:sp>
        <p:nvSpPr>
          <p:cNvPr id="4" name="Slide Number Placeholder 3"/>
          <p:cNvSpPr>
            <a:spLocks noGrp="1"/>
          </p:cNvSpPr>
          <p:nvPr>
            <p:ph type="sldNum" sz="quarter" idx="5"/>
          </p:nvPr>
        </p:nvSpPr>
        <p:spPr/>
        <p:txBody>
          <a:bodyPr/>
          <a:lstStyle/>
          <a:p>
            <a:fld id="{05999393-3CA1-4D5E-BCF2-9FC539CFEAC8}" type="slidenum">
              <a:rPr lang="en-US" smtClean="0"/>
              <a:t>9</a:t>
            </a:fld>
            <a:endParaRPr lang="en-US"/>
          </a:p>
        </p:txBody>
      </p:sp>
    </p:spTree>
    <p:extLst>
      <p:ext uri="{BB962C8B-B14F-4D97-AF65-F5344CB8AC3E}">
        <p14:creationId xmlns:p14="http://schemas.microsoft.com/office/powerpoint/2010/main" val="4137515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B3CD9-DCF5-4D90-98B0-CB722D218D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D5F8EBC-62C1-4D40-B4F4-DC6E1B4C37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338894-402A-434A-9EF6-D5C25288963D}"/>
              </a:ext>
            </a:extLst>
          </p:cNvPr>
          <p:cNvSpPr>
            <a:spLocks noGrp="1"/>
          </p:cNvSpPr>
          <p:nvPr>
            <p:ph type="dt" sz="half" idx="10"/>
          </p:nvPr>
        </p:nvSpPr>
        <p:spPr/>
        <p:txBody>
          <a:bodyPr/>
          <a:lstStyle/>
          <a:p>
            <a:fld id="{3268AEC4-3A5C-41ED-B632-FB3F69D9C8CA}" type="datetimeFigureOut">
              <a:rPr lang="en-US" smtClean="0"/>
              <a:t>3/29/2019</a:t>
            </a:fld>
            <a:endParaRPr lang="en-US"/>
          </a:p>
        </p:txBody>
      </p:sp>
      <p:sp>
        <p:nvSpPr>
          <p:cNvPr id="5" name="Footer Placeholder 4">
            <a:extLst>
              <a:ext uri="{FF2B5EF4-FFF2-40B4-BE49-F238E27FC236}">
                <a16:creationId xmlns:a16="http://schemas.microsoft.com/office/drawing/2014/main" id="{632CB362-3724-4612-BE27-54B6C3A6B9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51A3CD-BFA7-465F-80A9-0B0A34AB6284}"/>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1383675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C9A14-A7DA-4BCF-82A1-932C4864EA6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A682782-E2CB-4991-A099-792F6AB530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0A96E4-9387-4A10-BF1E-41B7A17AAB3A}"/>
              </a:ext>
            </a:extLst>
          </p:cNvPr>
          <p:cNvSpPr>
            <a:spLocks noGrp="1"/>
          </p:cNvSpPr>
          <p:nvPr>
            <p:ph type="dt" sz="half" idx="10"/>
          </p:nvPr>
        </p:nvSpPr>
        <p:spPr/>
        <p:txBody>
          <a:bodyPr/>
          <a:lstStyle/>
          <a:p>
            <a:fld id="{3268AEC4-3A5C-41ED-B632-FB3F69D9C8CA}" type="datetimeFigureOut">
              <a:rPr lang="en-US" smtClean="0"/>
              <a:t>3/29/2019</a:t>
            </a:fld>
            <a:endParaRPr lang="en-US"/>
          </a:p>
        </p:txBody>
      </p:sp>
      <p:sp>
        <p:nvSpPr>
          <p:cNvPr id="5" name="Footer Placeholder 4">
            <a:extLst>
              <a:ext uri="{FF2B5EF4-FFF2-40B4-BE49-F238E27FC236}">
                <a16:creationId xmlns:a16="http://schemas.microsoft.com/office/drawing/2014/main" id="{F830A5A0-DC3F-40E6-BDFF-7A17630701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D978C5-EE65-4E59-9EC3-3514D52DA00D}"/>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3829551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F9C037-C339-41B4-A7E5-B752956975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CB73F53-4016-433A-8366-D53D146880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05A405-496B-443B-83CF-EA08D480FF73}"/>
              </a:ext>
            </a:extLst>
          </p:cNvPr>
          <p:cNvSpPr>
            <a:spLocks noGrp="1"/>
          </p:cNvSpPr>
          <p:nvPr>
            <p:ph type="dt" sz="half" idx="10"/>
          </p:nvPr>
        </p:nvSpPr>
        <p:spPr/>
        <p:txBody>
          <a:bodyPr/>
          <a:lstStyle/>
          <a:p>
            <a:fld id="{3268AEC4-3A5C-41ED-B632-FB3F69D9C8CA}" type="datetimeFigureOut">
              <a:rPr lang="en-US" smtClean="0"/>
              <a:t>3/29/2019</a:t>
            </a:fld>
            <a:endParaRPr lang="en-US"/>
          </a:p>
        </p:txBody>
      </p:sp>
      <p:sp>
        <p:nvSpPr>
          <p:cNvPr id="5" name="Footer Placeholder 4">
            <a:extLst>
              <a:ext uri="{FF2B5EF4-FFF2-40B4-BE49-F238E27FC236}">
                <a16:creationId xmlns:a16="http://schemas.microsoft.com/office/drawing/2014/main" id="{37797000-9AA4-4355-B04E-398D6BC537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5875A8-1DB4-4469-9A88-F1AE6030565B}"/>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313579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4FF29-DBA0-4266-B95D-26BFBE73BB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00DB7A-D6F1-475E-9F8B-2E22362426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1AB5B4-15A8-446E-A4EF-3C26122D4CF2}"/>
              </a:ext>
            </a:extLst>
          </p:cNvPr>
          <p:cNvSpPr>
            <a:spLocks noGrp="1"/>
          </p:cNvSpPr>
          <p:nvPr>
            <p:ph type="dt" sz="half" idx="10"/>
          </p:nvPr>
        </p:nvSpPr>
        <p:spPr/>
        <p:txBody>
          <a:bodyPr/>
          <a:lstStyle/>
          <a:p>
            <a:fld id="{3268AEC4-3A5C-41ED-B632-FB3F69D9C8CA}" type="datetimeFigureOut">
              <a:rPr lang="en-US" smtClean="0"/>
              <a:t>3/29/2019</a:t>
            </a:fld>
            <a:endParaRPr lang="en-US"/>
          </a:p>
        </p:txBody>
      </p:sp>
      <p:sp>
        <p:nvSpPr>
          <p:cNvPr id="5" name="Footer Placeholder 4">
            <a:extLst>
              <a:ext uri="{FF2B5EF4-FFF2-40B4-BE49-F238E27FC236}">
                <a16:creationId xmlns:a16="http://schemas.microsoft.com/office/drawing/2014/main" id="{BAC2C85D-A150-4406-80DE-83181B2B5B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B2315D-B91A-478C-BE5F-31F9064F001B}"/>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4222649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D2316-E767-43ED-818F-185B599830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D15D1B7-385F-47DA-A514-069ABC9E7B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341F05-9C1B-45FA-8FCA-DBAA4A830010}"/>
              </a:ext>
            </a:extLst>
          </p:cNvPr>
          <p:cNvSpPr>
            <a:spLocks noGrp="1"/>
          </p:cNvSpPr>
          <p:nvPr>
            <p:ph type="dt" sz="half" idx="10"/>
          </p:nvPr>
        </p:nvSpPr>
        <p:spPr/>
        <p:txBody>
          <a:bodyPr/>
          <a:lstStyle/>
          <a:p>
            <a:fld id="{3268AEC4-3A5C-41ED-B632-FB3F69D9C8CA}" type="datetimeFigureOut">
              <a:rPr lang="en-US" smtClean="0"/>
              <a:t>3/29/2019</a:t>
            </a:fld>
            <a:endParaRPr lang="en-US"/>
          </a:p>
        </p:txBody>
      </p:sp>
      <p:sp>
        <p:nvSpPr>
          <p:cNvPr id="5" name="Footer Placeholder 4">
            <a:extLst>
              <a:ext uri="{FF2B5EF4-FFF2-40B4-BE49-F238E27FC236}">
                <a16:creationId xmlns:a16="http://schemas.microsoft.com/office/drawing/2014/main" id="{CA6EBDC6-65DF-45E5-BBE0-4C306BD8DA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D113F7-5487-4538-AFFE-4A187435B584}"/>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20860264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73256-BB97-4CCA-9E83-9F8FC03A40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F80304-30BB-4221-AF21-074EA248CE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AE7EE6F-C85D-463F-B4E7-16307301DF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78212E-FC62-4D3B-BE89-39A9E5F63DDD}"/>
              </a:ext>
            </a:extLst>
          </p:cNvPr>
          <p:cNvSpPr>
            <a:spLocks noGrp="1"/>
          </p:cNvSpPr>
          <p:nvPr>
            <p:ph type="dt" sz="half" idx="10"/>
          </p:nvPr>
        </p:nvSpPr>
        <p:spPr/>
        <p:txBody>
          <a:bodyPr/>
          <a:lstStyle/>
          <a:p>
            <a:fld id="{3268AEC4-3A5C-41ED-B632-FB3F69D9C8CA}" type="datetimeFigureOut">
              <a:rPr lang="en-US" smtClean="0"/>
              <a:t>3/29/2019</a:t>
            </a:fld>
            <a:endParaRPr lang="en-US"/>
          </a:p>
        </p:txBody>
      </p:sp>
      <p:sp>
        <p:nvSpPr>
          <p:cNvPr id="6" name="Footer Placeholder 5">
            <a:extLst>
              <a:ext uri="{FF2B5EF4-FFF2-40B4-BE49-F238E27FC236}">
                <a16:creationId xmlns:a16="http://schemas.microsoft.com/office/drawing/2014/main" id="{F96F953D-6FA8-4D55-8437-FD256C150E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F316B8-3DA9-48A1-953F-0C2FAF111C88}"/>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2637186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72EE2-0820-4803-9614-1D4B821549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A0BBA9-D0B2-482D-8A2C-84A5B31300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224192-D490-4127-9BC9-EA581598AF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31601F-8532-4F17-AC98-2BD12825EC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C9D673-47FB-4A17-8CE8-27EF52A003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A6EB71F-359A-4E14-AAE1-7F544F48FF92}"/>
              </a:ext>
            </a:extLst>
          </p:cNvPr>
          <p:cNvSpPr>
            <a:spLocks noGrp="1"/>
          </p:cNvSpPr>
          <p:nvPr>
            <p:ph type="dt" sz="half" idx="10"/>
          </p:nvPr>
        </p:nvSpPr>
        <p:spPr/>
        <p:txBody>
          <a:bodyPr/>
          <a:lstStyle/>
          <a:p>
            <a:fld id="{3268AEC4-3A5C-41ED-B632-FB3F69D9C8CA}" type="datetimeFigureOut">
              <a:rPr lang="en-US" smtClean="0"/>
              <a:t>3/29/2019</a:t>
            </a:fld>
            <a:endParaRPr lang="en-US"/>
          </a:p>
        </p:txBody>
      </p:sp>
      <p:sp>
        <p:nvSpPr>
          <p:cNvPr id="8" name="Footer Placeholder 7">
            <a:extLst>
              <a:ext uri="{FF2B5EF4-FFF2-40B4-BE49-F238E27FC236}">
                <a16:creationId xmlns:a16="http://schemas.microsoft.com/office/drawing/2014/main" id="{0611BBB8-EEC6-4AEA-BC8B-20864AB573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8653F2-5817-4D13-8363-84D6AA0D3631}"/>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73110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20BCA-4178-4945-88A1-C8C40252D5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1211DA-7796-4F43-8C76-27917B61628A}"/>
              </a:ext>
            </a:extLst>
          </p:cNvPr>
          <p:cNvSpPr>
            <a:spLocks noGrp="1"/>
          </p:cNvSpPr>
          <p:nvPr>
            <p:ph type="dt" sz="half" idx="10"/>
          </p:nvPr>
        </p:nvSpPr>
        <p:spPr/>
        <p:txBody>
          <a:bodyPr/>
          <a:lstStyle/>
          <a:p>
            <a:fld id="{3268AEC4-3A5C-41ED-B632-FB3F69D9C8CA}" type="datetimeFigureOut">
              <a:rPr lang="en-US" smtClean="0"/>
              <a:t>3/29/2019</a:t>
            </a:fld>
            <a:endParaRPr lang="en-US"/>
          </a:p>
        </p:txBody>
      </p:sp>
      <p:sp>
        <p:nvSpPr>
          <p:cNvPr id="4" name="Footer Placeholder 3">
            <a:extLst>
              <a:ext uri="{FF2B5EF4-FFF2-40B4-BE49-F238E27FC236}">
                <a16:creationId xmlns:a16="http://schemas.microsoft.com/office/drawing/2014/main" id="{0BD2CEF1-C45B-4B15-B931-ECCFFC7697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27CC89-9018-4277-81F3-2422BBD2AC41}"/>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2711883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445275-2022-4200-9838-3B1450B2C625}"/>
              </a:ext>
            </a:extLst>
          </p:cNvPr>
          <p:cNvSpPr>
            <a:spLocks noGrp="1"/>
          </p:cNvSpPr>
          <p:nvPr>
            <p:ph type="dt" sz="half" idx="10"/>
          </p:nvPr>
        </p:nvSpPr>
        <p:spPr/>
        <p:txBody>
          <a:bodyPr/>
          <a:lstStyle/>
          <a:p>
            <a:fld id="{3268AEC4-3A5C-41ED-B632-FB3F69D9C8CA}" type="datetimeFigureOut">
              <a:rPr lang="en-US" smtClean="0"/>
              <a:t>3/29/2019</a:t>
            </a:fld>
            <a:endParaRPr lang="en-US"/>
          </a:p>
        </p:txBody>
      </p:sp>
      <p:sp>
        <p:nvSpPr>
          <p:cNvPr id="3" name="Footer Placeholder 2">
            <a:extLst>
              <a:ext uri="{FF2B5EF4-FFF2-40B4-BE49-F238E27FC236}">
                <a16:creationId xmlns:a16="http://schemas.microsoft.com/office/drawing/2014/main" id="{DA859EC3-D021-4A0F-9907-CA85D71947D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24AEB0B-3EE6-401D-9247-B6D83FEC4F6C}"/>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1021978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DEE05-FA48-4B7C-BB0D-FA4B8C0173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3F6E61-1D08-431C-B626-AC29F96E4A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FD89BB-79EB-4A74-A8D1-329EE88028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2EE38F-BDB2-4919-B898-38CE52E4B6D5}"/>
              </a:ext>
            </a:extLst>
          </p:cNvPr>
          <p:cNvSpPr>
            <a:spLocks noGrp="1"/>
          </p:cNvSpPr>
          <p:nvPr>
            <p:ph type="dt" sz="half" idx="10"/>
          </p:nvPr>
        </p:nvSpPr>
        <p:spPr/>
        <p:txBody>
          <a:bodyPr/>
          <a:lstStyle/>
          <a:p>
            <a:fld id="{3268AEC4-3A5C-41ED-B632-FB3F69D9C8CA}" type="datetimeFigureOut">
              <a:rPr lang="en-US" smtClean="0"/>
              <a:t>3/29/2019</a:t>
            </a:fld>
            <a:endParaRPr lang="en-US"/>
          </a:p>
        </p:txBody>
      </p:sp>
      <p:sp>
        <p:nvSpPr>
          <p:cNvPr id="6" name="Footer Placeholder 5">
            <a:extLst>
              <a:ext uri="{FF2B5EF4-FFF2-40B4-BE49-F238E27FC236}">
                <a16:creationId xmlns:a16="http://schemas.microsoft.com/office/drawing/2014/main" id="{F9BC7E93-9A7E-4586-88D8-EA73EB11BF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24523D-F339-4766-B18E-7A1467F34235}"/>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1414914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89DED-CB4A-416C-8020-BF1CC6BD2A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D117D0-75F6-4CF9-AE4D-22BBA27328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1D34786-DF96-43A5-B4C6-A0EB550335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1E49B9-8A3A-4F57-80F3-DAE89BEAAC95}"/>
              </a:ext>
            </a:extLst>
          </p:cNvPr>
          <p:cNvSpPr>
            <a:spLocks noGrp="1"/>
          </p:cNvSpPr>
          <p:nvPr>
            <p:ph type="dt" sz="half" idx="10"/>
          </p:nvPr>
        </p:nvSpPr>
        <p:spPr/>
        <p:txBody>
          <a:bodyPr/>
          <a:lstStyle/>
          <a:p>
            <a:fld id="{3268AEC4-3A5C-41ED-B632-FB3F69D9C8CA}" type="datetimeFigureOut">
              <a:rPr lang="en-US" smtClean="0"/>
              <a:t>3/29/2019</a:t>
            </a:fld>
            <a:endParaRPr lang="en-US"/>
          </a:p>
        </p:txBody>
      </p:sp>
      <p:sp>
        <p:nvSpPr>
          <p:cNvPr id="6" name="Footer Placeholder 5">
            <a:extLst>
              <a:ext uri="{FF2B5EF4-FFF2-40B4-BE49-F238E27FC236}">
                <a16:creationId xmlns:a16="http://schemas.microsoft.com/office/drawing/2014/main" id="{8393E68C-5AF5-4729-9A19-A2AB547AF3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003FE0-B5FD-4752-86BD-607E52B85A52}"/>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3568697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C9930C-EE71-43F3-A91A-7BAE0C4412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96E1892-C254-49D6-92C8-38C050B7EA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37B48A-F1A0-4B1D-901B-53C0E3DFF4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68AEC4-3A5C-41ED-B632-FB3F69D9C8CA}" type="datetimeFigureOut">
              <a:rPr lang="en-US" smtClean="0"/>
              <a:t>3/29/2019</a:t>
            </a:fld>
            <a:endParaRPr lang="en-US"/>
          </a:p>
        </p:txBody>
      </p:sp>
      <p:sp>
        <p:nvSpPr>
          <p:cNvPr id="5" name="Footer Placeholder 4">
            <a:extLst>
              <a:ext uri="{FF2B5EF4-FFF2-40B4-BE49-F238E27FC236}">
                <a16:creationId xmlns:a16="http://schemas.microsoft.com/office/drawing/2014/main" id="{77EF371B-E51C-41B0-BF7A-CE6630EC6B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475AA9D-52E8-4BE2-A51B-FC7FB8A536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832F32-8986-42CA-AD0B-910EED1D8214}" type="slidenum">
              <a:rPr lang="en-US" smtClean="0"/>
              <a:t>‹#›</a:t>
            </a:fld>
            <a:endParaRPr lang="en-US"/>
          </a:p>
        </p:txBody>
      </p:sp>
    </p:spTree>
    <p:extLst>
      <p:ext uri="{BB962C8B-B14F-4D97-AF65-F5344CB8AC3E}">
        <p14:creationId xmlns:p14="http://schemas.microsoft.com/office/powerpoint/2010/main" val="34593247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A7415C8-757D-49D6-A716-79A13288F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Tree>
    <p:extLst>
      <p:ext uri="{BB962C8B-B14F-4D97-AF65-F5344CB8AC3E}">
        <p14:creationId xmlns:p14="http://schemas.microsoft.com/office/powerpoint/2010/main" val="2364508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362B42-1DFF-44C3-A724-4A3EABAFC4B6}"/>
              </a:ext>
            </a:extLst>
          </p:cNvPr>
          <p:cNvSpPr>
            <a:spLocks noGrp="1"/>
          </p:cNvSpPr>
          <p:nvPr>
            <p:ph type="title"/>
          </p:nvPr>
        </p:nvSpPr>
        <p:spPr>
          <a:xfrm>
            <a:off x="192278" y="40370"/>
            <a:ext cx="11534822" cy="1325563"/>
          </a:xfrm>
        </p:spPr>
        <p:txBody>
          <a:bodyPr>
            <a:normAutofit fontScale="90000"/>
          </a:bodyPr>
          <a:lstStyle/>
          <a:p>
            <a:r>
              <a:rPr lang="en-US" sz="2400" dirty="0">
                <a:latin typeface="Avenir Medium" panose="02000503020000020003" pitchFamily="2" charset="0"/>
              </a:rPr>
              <a:t>Step 5:  Generate a list of dates for every third day for the last 10 years to limit our API 	  calls. Additionally, get date format and create that modified date list for the 	   	  API calls.</a:t>
            </a:r>
            <a:br>
              <a:rPr lang="en-US" sz="2400" dirty="0">
                <a:latin typeface="Avenir Medium" panose="02000503020000020003" pitchFamily="2" charset="0"/>
              </a:rPr>
            </a:br>
            <a:endParaRPr lang="en-US" sz="2400" dirty="0">
              <a:latin typeface="Avenir Medium" panose="02000503020000020003" pitchFamily="2" charset="0"/>
            </a:endParaRPr>
          </a:p>
        </p:txBody>
      </p:sp>
      <p:pic>
        <p:nvPicPr>
          <p:cNvPr id="2" name="Picture 1">
            <a:extLst>
              <a:ext uri="{FF2B5EF4-FFF2-40B4-BE49-F238E27FC236}">
                <a16:creationId xmlns:a16="http://schemas.microsoft.com/office/drawing/2014/main" id="{8BF89B26-7CA7-4472-BB3C-0E1319853EE7}"/>
              </a:ext>
            </a:extLst>
          </p:cNvPr>
          <p:cNvPicPr>
            <a:picLocks noChangeAspect="1"/>
          </p:cNvPicPr>
          <p:nvPr/>
        </p:nvPicPr>
        <p:blipFill>
          <a:blip r:embed="rId3"/>
          <a:stretch>
            <a:fillRect/>
          </a:stretch>
        </p:blipFill>
        <p:spPr>
          <a:xfrm>
            <a:off x="370986" y="1095852"/>
            <a:ext cx="5453743" cy="5493634"/>
          </a:xfrm>
          <a:prstGeom prst="rect">
            <a:avLst/>
          </a:prstGeom>
          <a:ln w="12700">
            <a:solidFill>
              <a:schemeClr val="tx1"/>
            </a:solidFill>
          </a:ln>
        </p:spPr>
      </p:pic>
      <p:pic>
        <p:nvPicPr>
          <p:cNvPr id="3" name="Picture 2">
            <a:extLst>
              <a:ext uri="{FF2B5EF4-FFF2-40B4-BE49-F238E27FC236}">
                <a16:creationId xmlns:a16="http://schemas.microsoft.com/office/drawing/2014/main" id="{04308088-D0DF-450E-8DD7-A8F03819DC15}"/>
              </a:ext>
            </a:extLst>
          </p:cNvPr>
          <p:cNvPicPr>
            <a:picLocks noChangeAspect="1"/>
          </p:cNvPicPr>
          <p:nvPr/>
        </p:nvPicPr>
        <p:blipFill>
          <a:blip r:embed="rId4"/>
          <a:stretch>
            <a:fillRect/>
          </a:stretch>
        </p:blipFill>
        <p:spPr>
          <a:xfrm>
            <a:off x="6096000" y="1095852"/>
            <a:ext cx="5631100" cy="5493634"/>
          </a:xfrm>
          <a:prstGeom prst="rect">
            <a:avLst/>
          </a:prstGeom>
          <a:ln w="12700">
            <a:solidFill>
              <a:schemeClr val="tx1"/>
            </a:solidFill>
          </a:ln>
        </p:spPr>
      </p:pic>
    </p:spTree>
    <p:extLst>
      <p:ext uri="{BB962C8B-B14F-4D97-AF65-F5344CB8AC3E}">
        <p14:creationId xmlns:p14="http://schemas.microsoft.com/office/powerpoint/2010/main" val="2939550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362B42-1DFF-44C3-A724-4A3EABAFC4B6}"/>
              </a:ext>
            </a:extLst>
          </p:cNvPr>
          <p:cNvSpPr>
            <a:spLocks noGrp="1"/>
          </p:cNvSpPr>
          <p:nvPr>
            <p:ph type="title"/>
          </p:nvPr>
        </p:nvSpPr>
        <p:spPr>
          <a:xfrm>
            <a:off x="126999" y="-142875"/>
            <a:ext cx="11264901" cy="1325563"/>
          </a:xfrm>
        </p:spPr>
        <p:txBody>
          <a:bodyPr>
            <a:normAutofit/>
          </a:bodyPr>
          <a:lstStyle/>
          <a:p>
            <a:r>
              <a:rPr lang="en-US" sz="2200" dirty="0">
                <a:latin typeface="Avenir Medium" panose="02000503020000020003" pitchFamily="2" charset="0"/>
              </a:rPr>
              <a:t>Step 6:  Call Dark Sky API and return all temps for last 10 years at all locations</a:t>
            </a:r>
            <a:br>
              <a:rPr lang="en-US" sz="2200" dirty="0">
                <a:latin typeface="Avenir Medium" panose="02000503020000020003" pitchFamily="2" charset="0"/>
              </a:rPr>
            </a:br>
            <a:endParaRPr lang="en-US" sz="2200" dirty="0">
              <a:latin typeface="Avenir Medium" panose="02000503020000020003" pitchFamily="2" charset="0"/>
            </a:endParaRPr>
          </a:p>
        </p:txBody>
      </p:sp>
      <p:pic>
        <p:nvPicPr>
          <p:cNvPr id="4" name="Picture 3">
            <a:extLst>
              <a:ext uri="{FF2B5EF4-FFF2-40B4-BE49-F238E27FC236}">
                <a16:creationId xmlns:a16="http://schemas.microsoft.com/office/drawing/2014/main" id="{34A96940-5EE5-4BFC-9DC7-88C2424902D7}"/>
              </a:ext>
            </a:extLst>
          </p:cNvPr>
          <p:cNvPicPr>
            <a:picLocks noChangeAspect="1"/>
          </p:cNvPicPr>
          <p:nvPr/>
        </p:nvPicPr>
        <p:blipFill rotWithShape="1">
          <a:blip r:embed="rId3"/>
          <a:srcRect l="-1" r="20825"/>
          <a:stretch/>
        </p:blipFill>
        <p:spPr>
          <a:xfrm>
            <a:off x="369679" y="744348"/>
            <a:ext cx="5989204" cy="5918293"/>
          </a:xfrm>
          <a:prstGeom prst="rect">
            <a:avLst/>
          </a:prstGeom>
          <a:ln w="12700">
            <a:solidFill>
              <a:schemeClr val="tx1"/>
            </a:solidFill>
          </a:ln>
        </p:spPr>
      </p:pic>
      <p:pic>
        <p:nvPicPr>
          <p:cNvPr id="5" name="Picture 4">
            <a:extLst>
              <a:ext uri="{FF2B5EF4-FFF2-40B4-BE49-F238E27FC236}">
                <a16:creationId xmlns:a16="http://schemas.microsoft.com/office/drawing/2014/main" id="{8F0E85D5-9B9E-4357-BFE0-D0C199FF936F}"/>
              </a:ext>
            </a:extLst>
          </p:cNvPr>
          <p:cNvPicPr>
            <a:picLocks noChangeAspect="1"/>
          </p:cNvPicPr>
          <p:nvPr/>
        </p:nvPicPr>
        <p:blipFill>
          <a:blip r:embed="rId4"/>
          <a:stretch>
            <a:fillRect/>
          </a:stretch>
        </p:blipFill>
        <p:spPr>
          <a:xfrm>
            <a:off x="6685646" y="740818"/>
            <a:ext cx="5103586" cy="5921824"/>
          </a:xfrm>
          <a:prstGeom prst="rect">
            <a:avLst/>
          </a:prstGeom>
          <a:ln w="12700">
            <a:solidFill>
              <a:schemeClr val="tx1"/>
            </a:solidFill>
          </a:ln>
        </p:spPr>
      </p:pic>
    </p:spTree>
    <p:extLst>
      <p:ext uri="{BB962C8B-B14F-4D97-AF65-F5344CB8AC3E}">
        <p14:creationId xmlns:p14="http://schemas.microsoft.com/office/powerpoint/2010/main" val="4269585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362B42-1DFF-44C3-A724-4A3EABAFC4B6}"/>
              </a:ext>
            </a:extLst>
          </p:cNvPr>
          <p:cNvSpPr>
            <a:spLocks noGrp="1"/>
          </p:cNvSpPr>
          <p:nvPr>
            <p:ph type="title"/>
          </p:nvPr>
        </p:nvSpPr>
        <p:spPr>
          <a:xfrm>
            <a:off x="150485" y="-213630"/>
            <a:ext cx="11818358" cy="1325563"/>
          </a:xfrm>
        </p:spPr>
        <p:txBody>
          <a:bodyPr>
            <a:normAutofit/>
          </a:bodyPr>
          <a:lstStyle/>
          <a:p>
            <a:r>
              <a:rPr lang="en-US" sz="2200" dirty="0">
                <a:latin typeface="Avenir Medium" panose="02000503020000020003" pitchFamily="2" charset="0"/>
              </a:rPr>
              <a:t>Step 7:  Create </a:t>
            </a:r>
            <a:r>
              <a:rPr lang="en-US" sz="2200" dirty="0" err="1">
                <a:latin typeface="Avenir Medium" panose="02000503020000020003" pitchFamily="2" charset="0"/>
              </a:rPr>
              <a:t>GroupBy</a:t>
            </a:r>
            <a:r>
              <a:rPr lang="en-US" sz="2200" dirty="0">
                <a:latin typeface="Avenir Medium" panose="02000503020000020003" pitchFamily="2" charset="0"/>
              </a:rPr>
              <a:t> objects that calculate AVG temps and output to CSV for future use</a:t>
            </a:r>
          </a:p>
        </p:txBody>
      </p:sp>
      <p:pic>
        <p:nvPicPr>
          <p:cNvPr id="3" name="Picture 2">
            <a:extLst>
              <a:ext uri="{FF2B5EF4-FFF2-40B4-BE49-F238E27FC236}">
                <a16:creationId xmlns:a16="http://schemas.microsoft.com/office/drawing/2014/main" id="{E899868F-237F-4771-823D-20274CAC8D3A}"/>
              </a:ext>
            </a:extLst>
          </p:cNvPr>
          <p:cNvPicPr>
            <a:picLocks noChangeAspect="1"/>
          </p:cNvPicPr>
          <p:nvPr/>
        </p:nvPicPr>
        <p:blipFill>
          <a:blip r:embed="rId3"/>
          <a:stretch>
            <a:fillRect/>
          </a:stretch>
        </p:blipFill>
        <p:spPr>
          <a:xfrm>
            <a:off x="673102" y="834345"/>
            <a:ext cx="4979202" cy="5777498"/>
          </a:xfrm>
          <a:prstGeom prst="rect">
            <a:avLst/>
          </a:prstGeom>
          <a:ln w="12700">
            <a:solidFill>
              <a:schemeClr val="tx1"/>
            </a:solidFill>
          </a:ln>
        </p:spPr>
      </p:pic>
      <p:pic>
        <p:nvPicPr>
          <p:cNvPr id="2" name="Picture 1">
            <a:extLst>
              <a:ext uri="{FF2B5EF4-FFF2-40B4-BE49-F238E27FC236}">
                <a16:creationId xmlns:a16="http://schemas.microsoft.com/office/drawing/2014/main" id="{0C67E346-3745-4D15-8DEB-104F8D84C3E8}"/>
              </a:ext>
            </a:extLst>
          </p:cNvPr>
          <p:cNvPicPr>
            <a:picLocks noChangeAspect="1"/>
          </p:cNvPicPr>
          <p:nvPr/>
        </p:nvPicPr>
        <p:blipFill>
          <a:blip r:embed="rId4"/>
          <a:stretch>
            <a:fillRect/>
          </a:stretch>
        </p:blipFill>
        <p:spPr>
          <a:xfrm>
            <a:off x="6121400" y="834345"/>
            <a:ext cx="5454926" cy="5777498"/>
          </a:xfrm>
          <a:prstGeom prst="rect">
            <a:avLst/>
          </a:prstGeom>
          <a:ln w="12700">
            <a:solidFill>
              <a:schemeClr val="tx1"/>
            </a:solidFill>
          </a:ln>
        </p:spPr>
      </p:pic>
    </p:spTree>
    <p:extLst>
      <p:ext uri="{BB962C8B-B14F-4D97-AF65-F5344CB8AC3E}">
        <p14:creationId xmlns:p14="http://schemas.microsoft.com/office/powerpoint/2010/main" val="1039787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362B42-1DFF-44C3-A724-4A3EABAFC4B6}"/>
              </a:ext>
            </a:extLst>
          </p:cNvPr>
          <p:cNvSpPr>
            <a:spLocks noGrp="1"/>
          </p:cNvSpPr>
          <p:nvPr>
            <p:ph type="title"/>
          </p:nvPr>
        </p:nvSpPr>
        <p:spPr>
          <a:xfrm>
            <a:off x="162563" y="-233588"/>
            <a:ext cx="11629869" cy="1325563"/>
          </a:xfrm>
        </p:spPr>
        <p:txBody>
          <a:bodyPr>
            <a:normAutofit/>
          </a:bodyPr>
          <a:lstStyle/>
          <a:p>
            <a:r>
              <a:rPr lang="en-US" sz="2200" dirty="0">
                <a:latin typeface="Avenir Medium" panose="02000503020000020003" pitchFamily="2" charset="0"/>
              </a:rPr>
              <a:t>Step 8:  Combine all data for locations, historic temps, and historic visitors into one data 	  frame</a:t>
            </a:r>
          </a:p>
        </p:txBody>
      </p:sp>
      <p:pic>
        <p:nvPicPr>
          <p:cNvPr id="3" name="Picture 2">
            <a:extLst>
              <a:ext uri="{FF2B5EF4-FFF2-40B4-BE49-F238E27FC236}">
                <a16:creationId xmlns:a16="http://schemas.microsoft.com/office/drawing/2014/main" id="{F5B97AF0-6F0B-4952-9A03-BBD30096987C}"/>
              </a:ext>
            </a:extLst>
          </p:cNvPr>
          <p:cNvPicPr>
            <a:picLocks noChangeAspect="1"/>
          </p:cNvPicPr>
          <p:nvPr/>
        </p:nvPicPr>
        <p:blipFill>
          <a:blip r:embed="rId3"/>
          <a:stretch>
            <a:fillRect/>
          </a:stretch>
        </p:blipFill>
        <p:spPr>
          <a:xfrm>
            <a:off x="720810" y="865414"/>
            <a:ext cx="5221769" cy="5796643"/>
          </a:xfrm>
          <a:prstGeom prst="rect">
            <a:avLst/>
          </a:prstGeom>
          <a:ln w="12700">
            <a:solidFill>
              <a:schemeClr val="tx1"/>
            </a:solidFill>
          </a:ln>
        </p:spPr>
      </p:pic>
      <p:pic>
        <p:nvPicPr>
          <p:cNvPr id="4" name="Picture 3">
            <a:extLst>
              <a:ext uri="{FF2B5EF4-FFF2-40B4-BE49-F238E27FC236}">
                <a16:creationId xmlns:a16="http://schemas.microsoft.com/office/drawing/2014/main" id="{B3946358-2C80-4276-B54C-3F5B6210646E}"/>
              </a:ext>
            </a:extLst>
          </p:cNvPr>
          <p:cNvPicPr>
            <a:picLocks noChangeAspect="1"/>
          </p:cNvPicPr>
          <p:nvPr/>
        </p:nvPicPr>
        <p:blipFill>
          <a:blip r:embed="rId4"/>
          <a:stretch>
            <a:fillRect/>
          </a:stretch>
        </p:blipFill>
        <p:spPr>
          <a:xfrm>
            <a:off x="6346170" y="865414"/>
            <a:ext cx="5446263" cy="5796643"/>
          </a:xfrm>
          <a:prstGeom prst="rect">
            <a:avLst/>
          </a:prstGeom>
          <a:ln w="12700">
            <a:solidFill>
              <a:schemeClr val="tx1"/>
            </a:solidFill>
          </a:ln>
        </p:spPr>
      </p:pic>
      <p:sp>
        <p:nvSpPr>
          <p:cNvPr id="6" name="Oval 5">
            <a:extLst>
              <a:ext uri="{FF2B5EF4-FFF2-40B4-BE49-F238E27FC236}">
                <a16:creationId xmlns:a16="http://schemas.microsoft.com/office/drawing/2014/main" id="{2AF7ADA1-0E68-48CC-B6B2-39157B96C51A}"/>
              </a:ext>
            </a:extLst>
          </p:cNvPr>
          <p:cNvSpPr/>
          <p:nvPr/>
        </p:nvSpPr>
        <p:spPr>
          <a:xfrm>
            <a:off x="6183996" y="5600700"/>
            <a:ext cx="3810904" cy="1208881"/>
          </a:xfrm>
          <a:prstGeom prst="ellipse">
            <a:avLst/>
          </a:prstGeom>
          <a:noFill/>
          <a:ln w="349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5421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362B42-1DFF-44C3-A724-4A3EABAFC4B6}"/>
              </a:ext>
            </a:extLst>
          </p:cNvPr>
          <p:cNvSpPr>
            <a:spLocks noGrp="1"/>
          </p:cNvSpPr>
          <p:nvPr>
            <p:ph type="title"/>
          </p:nvPr>
        </p:nvSpPr>
        <p:spPr>
          <a:xfrm>
            <a:off x="126999" y="-199115"/>
            <a:ext cx="12065001" cy="1325563"/>
          </a:xfrm>
        </p:spPr>
        <p:txBody>
          <a:bodyPr>
            <a:normAutofit/>
          </a:bodyPr>
          <a:lstStyle/>
          <a:p>
            <a:r>
              <a:rPr lang="en-US" sz="2200" dirty="0">
                <a:latin typeface="Avenir Medium" panose="02000503020000020003" pitchFamily="2" charset="0"/>
              </a:rPr>
              <a:t>Step 9:  Using </a:t>
            </a:r>
            <a:r>
              <a:rPr lang="en-US" sz="2200" dirty="0" err="1">
                <a:latin typeface="Avenir Medium" panose="02000503020000020003" pitchFamily="2" charset="0"/>
              </a:rPr>
              <a:t>GroupBy</a:t>
            </a:r>
            <a:r>
              <a:rPr lang="en-US" sz="2200" dirty="0">
                <a:latin typeface="Avenir Medium" panose="02000503020000020003" pitchFamily="2" charset="0"/>
              </a:rPr>
              <a:t> month, create data frames and generate preliminary visualizations</a:t>
            </a:r>
          </a:p>
        </p:txBody>
      </p:sp>
      <p:pic>
        <p:nvPicPr>
          <p:cNvPr id="5" name="Picture 4">
            <a:extLst>
              <a:ext uri="{FF2B5EF4-FFF2-40B4-BE49-F238E27FC236}">
                <a16:creationId xmlns:a16="http://schemas.microsoft.com/office/drawing/2014/main" id="{6B0C9CEE-8CE1-4ED1-848A-CFEF75D81D12}"/>
              </a:ext>
            </a:extLst>
          </p:cNvPr>
          <p:cNvPicPr>
            <a:picLocks noChangeAspect="1"/>
          </p:cNvPicPr>
          <p:nvPr/>
        </p:nvPicPr>
        <p:blipFill>
          <a:blip r:embed="rId3"/>
          <a:stretch>
            <a:fillRect/>
          </a:stretch>
        </p:blipFill>
        <p:spPr>
          <a:xfrm>
            <a:off x="1788563" y="861083"/>
            <a:ext cx="8514766" cy="5864255"/>
          </a:xfrm>
          <a:prstGeom prst="rect">
            <a:avLst/>
          </a:prstGeom>
          <a:ln w="12700">
            <a:solidFill>
              <a:schemeClr val="tx1"/>
            </a:solidFill>
          </a:ln>
        </p:spPr>
      </p:pic>
    </p:spTree>
    <p:extLst>
      <p:ext uri="{BB962C8B-B14F-4D97-AF65-F5344CB8AC3E}">
        <p14:creationId xmlns:p14="http://schemas.microsoft.com/office/powerpoint/2010/main" val="3442208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362B42-1DFF-44C3-A724-4A3EABAFC4B6}"/>
              </a:ext>
            </a:extLst>
          </p:cNvPr>
          <p:cNvSpPr>
            <a:spLocks noGrp="1"/>
          </p:cNvSpPr>
          <p:nvPr>
            <p:ph type="title"/>
          </p:nvPr>
        </p:nvSpPr>
        <p:spPr>
          <a:xfrm>
            <a:off x="143328" y="-199116"/>
            <a:ext cx="12048672" cy="1325563"/>
          </a:xfrm>
        </p:spPr>
        <p:txBody>
          <a:bodyPr>
            <a:normAutofit/>
          </a:bodyPr>
          <a:lstStyle/>
          <a:p>
            <a:r>
              <a:rPr lang="en-US" sz="2200" dirty="0">
                <a:latin typeface="Avenir Medium" panose="02000503020000020003" pitchFamily="2" charset="0"/>
              </a:rPr>
              <a:t>Step 9:  Using </a:t>
            </a:r>
            <a:r>
              <a:rPr lang="en-US" sz="2200" dirty="0" err="1">
                <a:latin typeface="Avenir Medium" panose="02000503020000020003" pitchFamily="2" charset="0"/>
              </a:rPr>
              <a:t>GroupBy</a:t>
            </a:r>
            <a:r>
              <a:rPr lang="en-US" sz="2200" dirty="0">
                <a:latin typeface="Avenir Medium" panose="02000503020000020003" pitchFamily="2" charset="0"/>
              </a:rPr>
              <a:t> month, create data frames and generate preliminary visualizations</a:t>
            </a:r>
          </a:p>
        </p:txBody>
      </p:sp>
      <p:pic>
        <p:nvPicPr>
          <p:cNvPr id="2" name="Picture 1">
            <a:extLst>
              <a:ext uri="{FF2B5EF4-FFF2-40B4-BE49-F238E27FC236}">
                <a16:creationId xmlns:a16="http://schemas.microsoft.com/office/drawing/2014/main" id="{0A9E556B-A6B8-4FB1-A38A-DD0CB7C214E0}"/>
              </a:ext>
            </a:extLst>
          </p:cNvPr>
          <p:cNvPicPr>
            <a:picLocks noChangeAspect="1"/>
          </p:cNvPicPr>
          <p:nvPr/>
        </p:nvPicPr>
        <p:blipFill>
          <a:blip r:embed="rId3"/>
          <a:stretch>
            <a:fillRect/>
          </a:stretch>
        </p:blipFill>
        <p:spPr>
          <a:xfrm>
            <a:off x="1355274" y="980939"/>
            <a:ext cx="4699456" cy="5690187"/>
          </a:xfrm>
          <a:prstGeom prst="rect">
            <a:avLst/>
          </a:prstGeom>
          <a:ln w="12700">
            <a:solidFill>
              <a:schemeClr val="tx1"/>
            </a:solidFill>
          </a:ln>
        </p:spPr>
      </p:pic>
      <p:pic>
        <p:nvPicPr>
          <p:cNvPr id="3" name="Picture 2">
            <a:extLst>
              <a:ext uri="{FF2B5EF4-FFF2-40B4-BE49-F238E27FC236}">
                <a16:creationId xmlns:a16="http://schemas.microsoft.com/office/drawing/2014/main" id="{186D2E8E-E66E-4E44-ADF6-0B6152E78474}"/>
              </a:ext>
            </a:extLst>
          </p:cNvPr>
          <p:cNvPicPr>
            <a:picLocks noChangeAspect="1"/>
          </p:cNvPicPr>
          <p:nvPr/>
        </p:nvPicPr>
        <p:blipFill>
          <a:blip r:embed="rId4"/>
          <a:stretch>
            <a:fillRect/>
          </a:stretch>
        </p:blipFill>
        <p:spPr>
          <a:xfrm>
            <a:off x="6768849" y="963159"/>
            <a:ext cx="3957130" cy="5707968"/>
          </a:xfrm>
          <a:prstGeom prst="rect">
            <a:avLst/>
          </a:prstGeom>
          <a:noFill/>
          <a:ln w="12700">
            <a:solidFill>
              <a:schemeClr val="tx1"/>
            </a:solidFill>
          </a:ln>
        </p:spPr>
      </p:pic>
    </p:spTree>
    <p:extLst>
      <p:ext uri="{BB962C8B-B14F-4D97-AF65-F5344CB8AC3E}">
        <p14:creationId xmlns:p14="http://schemas.microsoft.com/office/powerpoint/2010/main" val="1738848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F13CFA0-F64A-4973-9E77-6A11737635B8}"/>
              </a:ext>
            </a:extLst>
          </p:cNvPr>
          <p:cNvSpPr>
            <a:spLocks noGrp="1"/>
          </p:cNvSpPr>
          <p:nvPr>
            <p:ph type="title"/>
          </p:nvPr>
        </p:nvSpPr>
        <p:spPr>
          <a:xfrm>
            <a:off x="143327" y="-297088"/>
            <a:ext cx="12048673" cy="1325563"/>
          </a:xfrm>
        </p:spPr>
        <p:txBody>
          <a:bodyPr>
            <a:normAutofit/>
          </a:bodyPr>
          <a:lstStyle/>
          <a:p>
            <a:r>
              <a:rPr lang="en-US" sz="2200" dirty="0">
                <a:latin typeface="Avenir Medium" panose="02000503020000020003" pitchFamily="2" charset="0"/>
              </a:rPr>
              <a:t>Step 9:  Using </a:t>
            </a:r>
            <a:r>
              <a:rPr lang="en-US" sz="2200" dirty="0" err="1">
                <a:latin typeface="Avenir Medium" panose="02000503020000020003" pitchFamily="2" charset="0"/>
              </a:rPr>
              <a:t>GroupBy</a:t>
            </a:r>
            <a:r>
              <a:rPr lang="en-US" sz="2200" dirty="0">
                <a:latin typeface="Avenir Medium" panose="02000503020000020003" pitchFamily="2" charset="0"/>
              </a:rPr>
              <a:t> year, create data frames and generate preliminary visualizations</a:t>
            </a:r>
          </a:p>
        </p:txBody>
      </p:sp>
      <p:pic>
        <p:nvPicPr>
          <p:cNvPr id="2" name="Picture 1">
            <a:extLst>
              <a:ext uri="{FF2B5EF4-FFF2-40B4-BE49-F238E27FC236}">
                <a16:creationId xmlns:a16="http://schemas.microsoft.com/office/drawing/2014/main" id="{100DAC63-5DAC-4025-9269-4EFE087E292A}"/>
              </a:ext>
            </a:extLst>
          </p:cNvPr>
          <p:cNvPicPr>
            <a:picLocks noChangeAspect="1"/>
          </p:cNvPicPr>
          <p:nvPr/>
        </p:nvPicPr>
        <p:blipFill>
          <a:blip r:embed="rId3"/>
          <a:stretch>
            <a:fillRect/>
          </a:stretch>
        </p:blipFill>
        <p:spPr>
          <a:xfrm>
            <a:off x="1937967" y="702128"/>
            <a:ext cx="8059118" cy="5994558"/>
          </a:xfrm>
          <a:prstGeom prst="rect">
            <a:avLst/>
          </a:prstGeom>
          <a:ln w="12700">
            <a:solidFill>
              <a:schemeClr val="tx1"/>
            </a:solidFill>
          </a:ln>
        </p:spPr>
      </p:pic>
    </p:spTree>
    <p:extLst>
      <p:ext uri="{BB962C8B-B14F-4D97-AF65-F5344CB8AC3E}">
        <p14:creationId xmlns:p14="http://schemas.microsoft.com/office/powerpoint/2010/main" val="608787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66EC8B-DAAB-460A-A86A-50D43EFDBC6A}"/>
              </a:ext>
            </a:extLst>
          </p:cNvPr>
          <p:cNvPicPr>
            <a:picLocks noChangeAspect="1"/>
          </p:cNvPicPr>
          <p:nvPr/>
        </p:nvPicPr>
        <p:blipFill>
          <a:blip r:embed="rId3"/>
          <a:stretch>
            <a:fillRect/>
          </a:stretch>
        </p:blipFill>
        <p:spPr>
          <a:xfrm>
            <a:off x="1216784" y="653140"/>
            <a:ext cx="4754685" cy="6114143"/>
          </a:xfrm>
          <a:prstGeom prst="rect">
            <a:avLst/>
          </a:prstGeom>
          <a:ln w="12700">
            <a:solidFill>
              <a:schemeClr val="tx1"/>
            </a:solidFill>
          </a:ln>
        </p:spPr>
      </p:pic>
      <p:pic>
        <p:nvPicPr>
          <p:cNvPr id="6" name="Picture 5">
            <a:extLst>
              <a:ext uri="{FF2B5EF4-FFF2-40B4-BE49-F238E27FC236}">
                <a16:creationId xmlns:a16="http://schemas.microsoft.com/office/drawing/2014/main" id="{BE9F5DCD-CE88-4909-9810-73934F0C633C}"/>
              </a:ext>
            </a:extLst>
          </p:cNvPr>
          <p:cNvPicPr>
            <a:picLocks noChangeAspect="1"/>
          </p:cNvPicPr>
          <p:nvPr/>
        </p:nvPicPr>
        <p:blipFill>
          <a:blip r:embed="rId4"/>
          <a:stretch>
            <a:fillRect/>
          </a:stretch>
        </p:blipFill>
        <p:spPr>
          <a:xfrm>
            <a:off x="6366868" y="653786"/>
            <a:ext cx="4478692" cy="6138897"/>
          </a:xfrm>
          <a:prstGeom prst="rect">
            <a:avLst/>
          </a:prstGeom>
          <a:ln w="12700">
            <a:solidFill>
              <a:schemeClr val="tx1"/>
            </a:solidFill>
          </a:ln>
        </p:spPr>
      </p:pic>
      <p:sp>
        <p:nvSpPr>
          <p:cNvPr id="7" name="Title 1">
            <a:extLst>
              <a:ext uri="{FF2B5EF4-FFF2-40B4-BE49-F238E27FC236}">
                <a16:creationId xmlns:a16="http://schemas.microsoft.com/office/drawing/2014/main" id="{7C5EB8AB-A774-D143-BBCE-F43737C808AE}"/>
              </a:ext>
            </a:extLst>
          </p:cNvPr>
          <p:cNvSpPr txBox="1">
            <a:spLocks/>
          </p:cNvSpPr>
          <p:nvPr/>
        </p:nvSpPr>
        <p:spPr>
          <a:xfrm>
            <a:off x="110669" y="-346075"/>
            <a:ext cx="1204867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Avenir Medium" panose="02000503020000020003" pitchFamily="2" charset="0"/>
              </a:rPr>
              <a:t>Step 9:  Using </a:t>
            </a:r>
            <a:r>
              <a:rPr lang="en-US" sz="2200" dirty="0" err="1">
                <a:latin typeface="Avenir Medium" panose="02000503020000020003" pitchFamily="2" charset="0"/>
              </a:rPr>
              <a:t>GroupBy</a:t>
            </a:r>
            <a:r>
              <a:rPr lang="en-US" sz="2200" dirty="0">
                <a:latin typeface="Avenir Medium" panose="02000503020000020003" pitchFamily="2" charset="0"/>
              </a:rPr>
              <a:t> year, create data frames and generate preliminary visualizations</a:t>
            </a:r>
          </a:p>
        </p:txBody>
      </p:sp>
    </p:spTree>
    <p:extLst>
      <p:ext uri="{BB962C8B-B14F-4D97-AF65-F5344CB8AC3E}">
        <p14:creationId xmlns:p14="http://schemas.microsoft.com/office/powerpoint/2010/main" val="3917069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178A53E-611D-4EB2-A290-ABF237EE695F}"/>
              </a:ext>
            </a:extLst>
          </p:cNvPr>
          <p:cNvPicPr>
            <a:picLocks noChangeAspect="1"/>
          </p:cNvPicPr>
          <p:nvPr/>
        </p:nvPicPr>
        <p:blipFill>
          <a:blip r:embed="rId3"/>
          <a:stretch>
            <a:fillRect/>
          </a:stretch>
        </p:blipFill>
        <p:spPr>
          <a:xfrm>
            <a:off x="4914900" y="1055769"/>
            <a:ext cx="7143750" cy="5715000"/>
          </a:xfrm>
          <a:prstGeom prst="rect">
            <a:avLst/>
          </a:prstGeom>
        </p:spPr>
      </p:pic>
      <p:pic>
        <p:nvPicPr>
          <p:cNvPr id="9" name="Picture 8">
            <a:extLst>
              <a:ext uri="{FF2B5EF4-FFF2-40B4-BE49-F238E27FC236}">
                <a16:creationId xmlns:a16="http://schemas.microsoft.com/office/drawing/2014/main" id="{30DA42E5-798A-4B1C-B3C3-F15B305D56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19513"/>
            <a:ext cx="8105197" cy="672756"/>
          </a:xfrm>
          <a:prstGeom prst="rect">
            <a:avLst/>
          </a:prstGeom>
        </p:spPr>
      </p:pic>
      <p:sp>
        <p:nvSpPr>
          <p:cNvPr id="11" name="Content Placeholder 10">
            <a:extLst>
              <a:ext uri="{FF2B5EF4-FFF2-40B4-BE49-F238E27FC236}">
                <a16:creationId xmlns:a16="http://schemas.microsoft.com/office/drawing/2014/main" id="{ACCE0F34-991B-41E7-BEF8-FC8739ACDB84}"/>
              </a:ext>
            </a:extLst>
          </p:cNvPr>
          <p:cNvSpPr>
            <a:spLocks noGrp="1"/>
          </p:cNvSpPr>
          <p:nvPr>
            <p:ph idx="1"/>
          </p:nvPr>
        </p:nvSpPr>
        <p:spPr>
          <a:xfrm>
            <a:off x="491671" y="1825625"/>
            <a:ext cx="4699000" cy="4351338"/>
          </a:xfrm>
        </p:spPr>
        <p:txBody>
          <a:bodyPr>
            <a:normAutofit/>
          </a:bodyPr>
          <a:lstStyle/>
          <a:p>
            <a:pPr marL="0" indent="0">
              <a:buNone/>
            </a:pPr>
            <a:r>
              <a:rPr lang="en-US" sz="2400" dirty="0">
                <a:latin typeface="Avenir Medium" panose="02000503020000020003" pitchFamily="2" charset="0"/>
              </a:rPr>
              <a:t>Through our research we found that visitors to the top 10 most frequently visited National Parks has increased by ~31% (1.59M more visitors per year)  the last 10 years </a:t>
            </a:r>
          </a:p>
        </p:txBody>
      </p:sp>
    </p:spTree>
    <p:extLst>
      <p:ext uri="{BB962C8B-B14F-4D97-AF65-F5344CB8AC3E}">
        <p14:creationId xmlns:p14="http://schemas.microsoft.com/office/powerpoint/2010/main" val="17763203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14BC507-7F0C-4911-AC0B-3F5395934C32}"/>
              </a:ext>
            </a:extLst>
          </p:cNvPr>
          <p:cNvPicPr>
            <a:picLocks noChangeAspect="1"/>
          </p:cNvPicPr>
          <p:nvPr/>
        </p:nvPicPr>
        <p:blipFill>
          <a:blip r:embed="rId3"/>
          <a:stretch>
            <a:fillRect/>
          </a:stretch>
        </p:blipFill>
        <p:spPr>
          <a:xfrm>
            <a:off x="4979699" y="1055769"/>
            <a:ext cx="7143750" cy="5715000"/>
          </a:xfrm>
          <a:prstGeom prst="rect">
            <a:avLst/>
          </a:prstGeom>
          <a:ln w="12700">
            <a:noFill/>
          </a:ln>
        </p:spPr>
      </p:pic>
      <p:pic>
        <p:nvPicPr>
          <p:cNvPr id="9" name="Picture 8">
            <a:extLst>
              <a:ext uri="{FF2B5EF4-FFF2-40B4-BE49-F238E27FC236}">
                <a16:creationId xmlns:a16="http://schemas.microsoft.com/office/drawing/2014/main" id="{30DA42E5-798A-4B1C-B3C3-F15B305D56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19513"/>
            <a:ext cx="8105197" cy="672756"/>
          </a:xfrm>
          <a:prstGeom prst="rect">
            <a:avLst/>
          </a:prstGeom>
        </p:spPr>
      </p:pic>
      <p:sp>
        <p:nvSpPr>
          <p:cNvPr id="17" name="Content Placeholder 10">
            <a:extLst>
              <a:ext uri="{FF2B5EF4-FFF2-40B4-BE49-F238E27FC236}">
                <a16:creationId xmlns:a16="http://schemas.microsoft.com/office/drawing/2014/main" id="{2355F8A1-9943-46CD-9DAA-B515261E547C}"/>
              </a:ext>
            </a:extLst>
          </p:cNvPr>
          <p:cNvSpPr>
            <a:spLocks noGrp="1"/>
          </p:cNvSpPr>
          <p:nvPr>
            <p:ph idx="1"/>
          </p:nvPr>
        </p:nvSpPr>
        <p:spPr>
          <a:xfrm>
            <a:off x="507999" y="1825625"/>
            <a:ext cx="4699000" cy="4351338"/>
          </a:xfrm>
        </p:spPr>
        <p:txBody>
          <a:bodyPr>
            <a:normAutofit/>
          </a:bodyPr>
          <a:lstStyle/>
          <a:p>
            <a:pPr marL="0" indent="0">
              <a:buNone/>
            </a:pPr>
            <a:r>
              <a:rPr lang="en-US" sz="2400" dirty="0">
                <a:latin typeface="Avenir Medium" panose="02000503020000020003" pitchFamily="2" charset="0"/>
              </a:rPr>
              <a:t>Through our research we also found that the average annual temperature for these 10 parks has increased by 2.2 degrees (~.22 degrees per year)  over the same time period.</a:t>
            </a:r>
          </a:p>
        </p:txBody>
      </p:sp>
    </p:spTree>
    <p:extLst>
      <p:ext uri="{BB962C8B-B14F-4D97-AF65-F5344CB8AC3E}">
        <p14:creationId xmlns:p14="http://schemas.microsoft.com/office/powerpoint/2010/main" val="3368056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6CCC72-0FFB-4111-92DC-1E3DF1694B31}"/>
              </a:ext>
            </a:extLst>
          </p:cNvPr>
          <p:cNvSpPr/>
          <p:nvPr/>
        </p:nvSpPr>
        <p:spPr>
          <a:xfrm>
            <a:off x="0" y="0"/>
            <a:ext cx="12192000" cy="6858000"/>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0027BCE-2C9C-4355-8611-129800B458D4}"/>
              </a:ext>
            </a:extLst>
          </p:cNvPr>
          <p:cNvSpPr>
            <a:spLocks noGrp="1"/>
          </p:cNvSpPr>
          <p:nvPr>
            <p:ph idx="1"/>
          </p:nvPr>
        </p:nvSpPr>
        <p:spPr>
          <a:xfrm>
            <a:off x="838200" y="1070358"/>
            <a:ext cx="10515600" cy="4351338"/>
          </a:xfrm>
        </p:spPr>
        <p:txBody>
          <a:bodyPr>
            <a:normAutofit/>
          </a:bodyPr>
          <a:lstStyle/>
          <a:p>
            <a:r>
              <a:rPr lang="en-US" sz="2400" dirty="0">
                <a:latin typeface="Avenir Medium" panose="02000503020000020003" pitchFamily="2" charset="0"/>
              </a:rPr>
              <a:t>There is no correlation between average annual temperature increase over the last 10 years in our nations 10 most visited parks and the average annual increase in number of visitors to those parks</a:t>
            </a:r>
          </a:p>
        </p:txBody>
      </p:sp>
      <p:sp>
        <p:nvSpPr>
          <p:cNvPr id="4" name="Content Placeholder 2">
            <a:extLst>
              <a:ext uri="{FF2B5EF4-FFF2-40B4-BE49-F238E27FC236}">
                <a16:creationId xmlns:a16="http://schemas.microsoft.com/office/drawing/2014/main" id="{ABF404F3-B0A9-40F3-BD61-20C06FA4CDE5}"/>
              </a:ext>
            </a:extLst>
          </p:cNvPr>
          <p:cNvSpPr txBox="1">
            <a:spLocks/>
          </p:cNvSpPr>
          <p:nvPr/>
        </p:nvSpPr>
        <p:spPr>
          <a:xfrm>
            <a:off x="847987" y="4989264"/>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Avenir Medium" panose="02000503020000020003" pitchFamily="2" charset="0"/>
              </a:rPr>
              <a:t>Our goal was to determine first if the average annual temperature in our nations 10 most visited national parks has been increasing over the last 10 years. Next we wanted to determine if recreational visits to those same parks also increased over the same time period. Finally, we wanted to see if there was any correlation between those two data points.</a:t>
            </a:r>
          </a:p>
        </p:txBody>
      </p:sp>
      <p:sp>
        <p:nvSpPr>
          <p:cNvPr id="10" name="Content Placeholder 2">
            <a:extLst>
              <a:ext uri="{FF2B5EF4-FFF2-40B4-BE49-F238E27FC236}">
                <a16:creationId xmlns:a16="http://schemas.microsoft.com/office/drawing/2014/main" id="{D66FE043-8273-45D4-9EAF-5EF485E1FF47}"/>
              </a:ext>
            </a:extLst>
          </p:cNvPr>
          <p:cNvSpPr txBox="1">
            <a:spLocks/>
          </p:cNvSpPr>
          <p:nvPr/>
        </p:nvSpPr>
        <p:spPr>
          <a:xfrm>
            <a:off x="838200" y="304848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Avenir Medium" panose="02000503020000020003" pitchFamily="2" charset="0"/>
              </a:rPr>
              <a:t>Increasing average annual temperatures over the last 10 years in our nations 10 most visited national parks have caused more people to visit those same parks</a:t>
            </a:r>
          </a:p>
        </p:txBody>
      </p:sp>
      <p:pic>
        <p:nvPicPr>
          <p:cNvPr id="11" name="Picture 10">
            <a:extLst>
              <a:ext uri="{FF2B5EF4-FFF2-40B4-BE49-F238E27FC236}">
                <a16:creationId xmlns:a16="http://schemas.microsoft.com/office/drawing/2014/main" id="{8F7B742A-245A-48BD-A91F-BC8054CA6D62}"/>
              </a:ext>
            </a:extLst>
          </p:cNvPr>
          <p:cNvPicPr>
            <a:picLocks noChangeAspect="1"/>
          </p:cNvPicPr>
          <p:nvPr/>
        </p:nvPicPr>
        <p:blipFill>
          <a:blip r:embed="rId4"/>
          <a:stretch>
            <a:fillRect/>
          </a:stretch>
        </p:blipFill>
        <p:spPr>
          <a:xfrm>
            <a:off x="1" y="370312"/>
            <a:ext cx="8170545" cy="678180"/>
          </a:xfrm>
          <a:prstGeom prst="rect">
            <a:avLst/>
          </a:prstGeom>
        </p:spPr>
      </p:pic>
      <p:pic>
        <p:nvPicPr>
          <p:cNvPr id="14" name="Picture 13">
            <a:extLst>
              <a:ext uri="{FF2B5EF4-FFF2-40B4-BE49-F238E27FC236}">
                <a16:creationId xmlns:a16="http://schemas.microsoft.com/office/drawing/2014/main" id="{686CD355-D3F3-42BB-803D-A3BD6D094977}"/>
              </a:ext>
            </a:extLst>
          </p:cNvPr>
          <p:cNvPicPr>
            <a:picLocks noChangeAspect="1"/>
          </p:cNvPicPr>
          <p:nvPr/>
        </p:nvPicPr>
        <p:blipFill>
          <a:blip r:embed="rId5"/>
          <a:stretch>
            <a:fillRect/>
          </a:stretch>
        </p:blipFill>
        <p:spPr>
          <a:xfrm>
            <a:off x="1" y="2347883"/>
            <a:ext cx="8170545" cy="678180"/>
          </a:xfrm>
          <a:prstGeom prst="rect">
            <a:avLst/>
          </a:prstGeom>
        </p:spPr>
      </p:pic>
      <p:pic>
        <p:nvPicPr>
          <p:cNvPr id="16" name="Picture 15">
            <a:extLst>
              <a:ext uri="{FF2B5EF4-FFF2-40B4-BE49-F238E27FC236}">
                <a16:creationId xmlns:a16="http://schemas.microsoft.com/office/drawing/2014/main" id="{A6B6A212-DF6C-47CB-8BB9-07AF64FC70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4290983"/>
            <a:ext cx="8170535" cy="678179"/>
          </a:xfrm>
          <a:prstGeom prst="rect">
            <a:avLst/>
          </a:prstGeom>
        </p:spPr>
      </p:pic>
    </p:spTree>
    <p:extLst>
      <p:ext uri="{BB962C8B-B14F-4D97-AF65-F5344CB8AC3E}">
        <p14:creationId xmlns:p14="http://schemas.microsoft.com/office/powerpoint/2010/main" val="1137732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9408C3-FB15-4F78-B4B1-0B154DD031BC}"/>
              </a:ext>
            </a:extLst>
          </p:cNvPr>
          <p:cNvPicPr>
            <a:picLocks noChangeAspect="1"/>
          </p:cNvPicPr>
          <p:nvPr/>
        </p:nvPicPr>
        <p:blipFill>
          <a:blip r:embed="rId3"/>
          <a:stretch>
            <a:fillRect/>
          </a:stretch>
        </p:blipFill>
        <p:spPr>
          <a:xfrm>
            <a:off x="5003800" y="1049020"/>
            <a:ext cx="7143750" cy="5715000"/>
          </a:xfrm>
          <a:prstGeom prst="rect">
            <a:avLst/>
          </a:prstGeom>
        </p:spPr>
      </p:pic>
      <p:pic>
        <p:nvPicPr>
          <p:cNvPr id="9" name="Picture 8">
            <a:extLst>
              <a:ext uri="{FF2B5EF4-FFF2-40B4-BE49-F238E27FC236}">
                <a16:creationId xmlns:a16="http://schemas.microsoft.com/office/drawing/2014/main" id="{30DA42E5-798A-4B1C-B3C3-F15B305D56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19513"/>
            <a:ext cx="8105197" cy="672756"/>
          </a:xfrm>
          <a:prstGeom prst="rect">
            <a:avLst/>
          </a:prstGeom>
        </p:spPr>
      </p:pic>
      <p:sp>
        <p:nvSpPr>
          <p:cNvPr id="8" name="Content Placeholder 10">
            <a:extLst>
              <a:ext uri="{FF2B5EF4-FFF2-40B4-BE49-F238E27FC236}">
                <a16:creationId xmlns:a16="http://schemas.microsoft.com/office/drawing/2014/main" id="{32885472-4E25-415B-BCDF-A238F0709779}"/>
              </a:ext>
            </a:extLst>
          </p:cNvPr>
          <p:cNvSpPr>
            <a:spLocks noGrp="1"/>
          </p:cNvSpPr>
          <p:nvPr>
            <p:ph idx="1"/>
          </p:nvPr>
        </p:nvSpPr>
        <p:spPr>
          <a:xfrm>
            <a:off x="459011" y="1825625"/>
            <a:ext cx="4699000" cy="4264932"/>
          </a:xfrm>
        </p:spPr>
        <p:txBody>
          <a:bodyPr>
            <a:normAutofit/>
          </a:bodyPr>
          <a:lstStyle/>
          <a:p>
            <a:r>
              <a:rPr lang="en-US" sz="2400" dirty="0">
                <a:latin typeface="Avenir Medium" panose="02000503020000020003" pitchFamily="2" charset="0"/>
              </a:rPr>
              <a:t>In conclusion we found that there is a statistically significant correlation between the average annual increase in visitors and the average annual increase in temperature at our nations top 10 most frequently visited parks</a:t>
            </a:r>
          </a:p>
          <a:p>
            <a:r>
              <a:rPr lang="en-US" sz="2400" dirty="0">
                <a:latin typeface="Avenir Medium" panose="02000503020000020003" pitchFamily="2" charset="0"/>
              </a:rPr>
              <a:t>Because of this we had to reject our null hypothesis</a:t>
            </a:r>
          </a:p>
        </p:txBody>
      </p:sp>
    </p:spTree>
    <p:extLst>
      <p:ext uri="{BB962C8B-B14F-4D97-AF65-F5344CB8AC3E}">
        <p14:creationId xmlns:p14="http://schemas.microsoft.com/office/powerpoint/2010/main" val="4018430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FF7B03-E2D5-47AA-9BCA-E6DA5E4F4162}"/>
              </a:ext>
            </a:extLst>
          </p:cNvPr>
          <p:cNvSpPr/>
          <p:nvPr/>
        </p:nvSpPr>
        <p:spPr>
          <a:xfrm>
            <a:off x="0" y="0"/>
            <a:ext cx="12192000" cy="6857999"/>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7231E33-3C9B-43E3-883D-0E13788CCDCF}"/>
              </a:ext>
            </a:extLst>
          </p:cNvPr>
          <p:cNvSpPr>
            <a:spLocks noGrp="1"/>
          </p:cNvSpPr>
          <p:nvPr>
            <p:ph idx="1"/>
          </p:nvPr>
        </p:nvSpPr>
        <p:spPr>
          <a:xfrm>
            <a:off x="838200" y="1508124"/>
            <a:ext cx="10515600" cy="5349875"/>
          </a:xfrm>
        </p:spPr>
        <p:txBody>
          <a:bodyPr>
            <a:normAutofit/>
          </a:bodyPr>
          <a:lstStyle/>
          <a:p>
            <a:r>
              <a:rPr lang="en-US" sz="2400" dirty="0">
                <a:latin typeface="Avenir Medium" panose="02000503020000020003" pitchFamily="2" charset="0"/>
              </a:rPr>
              <a:t>Park geography was fairly homogeneous when narrowed to 10 most visited parks</a:t>
            </a:r>
          </a:p>
          <a:p>
            <a:pPr marL="0" indent="0">
              <a:buNone/>
            </a:pPr>
            <a:endParaRPr lang="en-US" sz="2400" dirty="0">
              <a:latin typeface="Avenir Medium" panose="02000503020000020003" pitchFamily="2" charset="0"/>
            </a:endParaRPr>
          </a:p>
          <a:p>
            <a:r>
              <a:rPr lang="en-US" sz="2400" dirty="0">
                <a:latin typeface="Avenir Medium" panose="02000503020000020003" pitchFamily="2" charset="0"/>
              </a:rPr>
              <a:t>Weather API cost $ and we had to limit the total number of days that we pulled</a:t>
            </a:r>
          </a:p>
          <a:p>
            <a:pPr marL="0" indent="0">
              <a:buNone/>
            </a:pPr>
            <a:endParaRPr lang="en-US" sz="2400" dirty="0">
              <a:latin typeface="Avenir Medium" panose="02000503020000020003" pitchFamily="2" charset="0"/>
            </a:endParaRPr>
          </a:p>
          <a:p>
            <a:r>
              <a:rPr lang="en-US" sz="2400" dirty="0">
                <a:latin typeface="Avenir Medium" panose="02000503020000020003" pitchFamily="2" charset="0"/>
              </a:rPr>
              <a:t>Also needed to limit to 10 parks to reduce API calls and cost…originally we wanted to do all 58</a:t>
            </a:r>
          </a:p>
          <a:p>
            <a:pPr marL="0" indent="0">
              <a:buNone/>
            </a:pPr>
            <a:endParaRPr lang="en-US" sz="2400" dirty="0">
              <a:latin typeface="Avenir Medium" panose="02000503020000020003" pitchFamily="2" charset="0"/>
            </a:endParaRPr>
          </a:p>
          <a:p>
            <a:r>
              <a:rPr lang="en-US" sz="2400" dirty="0">
                <a:latin typeface="Avenir Medium" panose="02000503020000020003" pitchFamily="2" charset="0"/>
              </a:rPr>
              <a:t>We initially thought the Parks API had historic visitor information. But, we had to use a their IRMA portal to manually pull down CSV files of historic visitors – very time consuming</a:t>
            </a:r>
          </a:p>
          <a:p>
            <a:pPr marL="0" indent="0">
              <a:buNone/>
            </a:pPr>
            <a:endParaRPr lang="en-US" sz="2400" dirty="0">
              <a:latin typeface="Avenir Medium" panose="02000503020000020003" pitchFamily="2" charset="0"/>
            </a:endParaRPr>
          </a:p>
        </p:txBody>
      </p:sp>
      <p:pic>
        <p:nvPicPr>
          <p:cNvPr id="8" name="Picture 7">
            <a:extLst>
              <a:ext uri="{FF2B5EF4-FFF2-40B4-BE49-F238E27FC236}">
                <a16:creationId xmlns:a16="http://schemas.microsoft.com/office/drawing/2014/main" id="{E789FB35-74C7-4018-AE95-9950E4E879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05577"/>
            <a:ext cx="8105197" cy="1128189"/>
          </a:xfrm>
          <a:prstGeom prst="rect">
            <a:avLst/>
          </a:prstGeom>
        </p:spPr>
      </p:pic>
    </p:spTree>
    <p:extLst>
      <p:ext uri="{BB962C8B-B14F-4D97-AF65-F5344CB8AC3E}">
        <p14:creationId xmlns:p14="http://schemas.microsoft.com/office/powerpoint/2010/main" val="799412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699EFAD-5603-45F0-8AB5-189E358C2ACD}"/>
              </a:ext>
            </a:extLst>
          </p:cNvPr>
          <p:cNvSpPr/>
          <p:nvPr/>
        </p:nvSpPr>
        <p:spPr>
          <a:xfrm>
            <a:off x="0" y="0"/>
            <a:ext cx="12192000" cy="6857999"/>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7231E33-3C9B-43E3-883D-0E13788CCDCF}"/>
              </a:ext>
            </a:extLst>
          </p:cNvPr>
          <p:cNvSpPr>
            <a:spLocks noGrp="1"/>
          </p:cNvSpPr>
          <p:nvPr>
            <p:ph idx="1"/>
          </p:nvPr>
        </p:nvSpPr>
        <p:spPr>
          <a:xfrm>
            <a:off x="723900" y="1457323"/>
            <a:ext cx="10922000" cy="6657975"/>
          </a:xfrm>
        </p:spPr>
        <p:txBody>
          <a:bodyPr>
            <a:normAutofit/>
          </a:bodyPr>
          <a:lstStyle/>
          <a:p>
            <a:r>
              <a:rPr lang="en-US" sz="2400" b="1" dirty="0">
                <a:latin typeface="Avenir Medium" panose="02000503020000020003" pitchFamily="2" charset="0"/>
              </a:rPr>
              <a:t>What would the weather trend at these locations look like over the last 50 years? </a:t>
            </a:r>
          </a:p>
          <a:p>
            <a:pPr lvl="1"/>
            <a:r>
              <a:rPr lang="en-US" dirty="0">
                <a:latin typeface="Avenir Medium" panose="02000503020000020003" pitchFamily="2" charset="0"/>
              </a:rPr>
              <a:t>Or more?</a:t>
            </a:r>
          </a:p>
          <a:p>
            <a:pPr lvl="1"/>
            <a:r>
              <a:rPr lang="en-US" dirty="0">
                <a:latin typeface="Avenir Medium" panose="02000503020000020003" pitchFamily="2" charset="0"/>
              </a:rPr>
              <a:t>Is that information available anywhere?</a:t>
            </a:r>
          </a:p>
          <a:p>
            <a:pPr lvl="1"/>
            <a:endParaRPr lang="en-US" b="1" dirty="0">
              <a:latin typeface="Avenir Medium" panose="02000503020000020003" pitchFamily="2" charset="0"/>
            </a:endParaRPr>
          </a:p>
          <a:p>
            <a:r>
              <a:rPr lang="en-US" sz="2400" b="1" dirty="0">
                <a:latin typeface="Avenir Medium" panose="02000503020000020003" pitchFamily="2" charset="0"/>
              </a:rPr>
              <a:t>What would the results look like if we used all 58 parks instead of 10?</a:t>
            </a:r>
          </a:p>
          <a:p>
            <a:pPr lvl="1"/>
            <a:r>
              <a:rPr lang="en-US" dirty="0">
                <a:latin typeface="Avenir Medium" panose="02000503020000020003" pitchFamily="2" charset="0"/>
              </a:rPr>
              <a:t>Again, over a significantly longer period of time</a:t>
            </a:r>
          </a:p>
          <a:p>
            <a:pPr lvl="1"/>
            <a:r>
              <a:rPr lang="en-US" dirty="0">
                <a:latin typeface="Avenir Medium" panose="02000503020000020003" pitchFamily="2" charset="0"/>
              </a:rPr>
              <a:t>Would we expand to include national forests or other smaller parks to get a better sample?</a:t>
            </a:r>
          </a:p>
          <a:p>
            <a:pPr marL="457200" lvl="1" indent="0">
              <a:buNone/>
            </a:pPr>
            <a:endParaRPr lang="en-US" dirty="0">
              <a:latin typeface="Avenir Medium" panose="02000503020000020003" pitchFamily="2" charset="0"/>
            </a:endParaRPr>
          </a:p>
          <a:p>
            <a:r>
              <a:rPr lang="en-US" sz="2400" b="1" dirty="0">
                <a:latin typeface="Avenir Medium" panose="02000503020000020003" pitchFamily="2" charset="0"/>
              </a:rPr>
              <a:t>Should we have been looking at global temperature change over 10 years or more?</a:t>
            </a:r>
          </a:p>
          <a:p>
            <a:pPr lvl="1"/>
            <a:endParaRPr lang="en-US" dirty="0">
              <a:latin typeface="Avenir Medium" panose="02000503020000020003" pitchFamily="2" charset="0"/>
            </a:endParaRPr>
          </a:p>
          <a:p>
            <a:pPr lvl="1"/>
            <a:endParaRPr lang="en-US" dirty="0">
              <a:latin typeface="Avenir Medium" panose="02000503020000020003" pitchFamily="2" charset="0"/>
            </a:endParaRPr>
          </a:p>
          <a:p>
            <a:endParaRPr lang="en-US" sz="2400" dirty="0">
              <a:latin typeface="Avenir Medium" panose="02000503020000020003" pitchFamily="2" charset="0"/>
            </a:endParaRPr>
          </a:p>
        </p:txBody>
      </p:sp>
      <p:pic>
        <p:nvPicPr>
          <p:cNvPr id="8" name="Picture 7">
            <a:extLst>
              <a:ext uri="{FF2B5EF4-FFF2-40B4-BE49-F238E27FC236}">
                <a16:creationId xmlns:a16="http://schemas.microsoft.com/office/drawing/2014/main" id="{1A1E45A7-F33D-4E0A-95D0-FF73345955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56377"/>
            <a:ext cx="8105197" cy="1128189"/>
          </a:xfrm>
          <a:prstGeom prst="rect">
            <a:avLst/>
          </a:prstGeom>
        </p:spPr>
      </p:pic>
    </p:spTree>
    <p:extLst>
      <p:ext uri="{BB962C8B-B14F-4D97-AF65-F5344CB8AC3E}">
        <p14:creationId xmlns:p14="http://schemas.microsoft.com/office/powerpoint/2010/main" val="19694543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87E430-06A2-4A9C-88FF-7A4045FFC6E0}"/>
              </a:ext>
            </a:extLst>
          </p:cNvPr>
          <p:cNvSpPr/>
          <p:nvPr/>
        </p:nvSpPr>
        <p:spPr>
          <a:xfrm>
            <a:off x="-393700" y="-330200"/>
            <a:ext cx="12966700" cy="7581900"/>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39DD256C-0986-4512-8AA5-D29CD6916A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433813"/>
            <a:ext cx="8105197" cy="672756"/>
          </a:xfrm>
          <a:prstGeom prst="rect">
            <a:avLst/>
          </a:prstGeom>
        </p:spPr>
      </p:pic>
    </p:spTree>
    <p:extLst>
      <p:ext uri="{BB962C8B-B14F-4D97-AF65-F5344CB8AC3E}">
        <p14:creationId xmlns:p14="http://schemas.microsoft.com/office/powerpoint/2010/main" val="414581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6CCC72-0FFB-4111-92DC-1E3DF1694B31}"/>
              </a:ext>
            </a:extLst>
          </p:cNvPr>
          <p:cNvSpPr/>
          <p:nvPr/>
        </p:nvSpPr>
        <p:spPr>
          <a:xfrm>
            <a:off x="0" y="8238"/>
            <a:ext cx="12192000" cy="6858000"/>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0027BCE-2C9C-4355-8611-129800B458D4}"/>
              </a:ext>
            </a:extLst>
          </p:cNvPr>
          <p:cNvSpPr>
            <a:spLocks noGrp="1"/>
          </p:cNvSpPr>
          <p:nvPr>
            <p:ph idx="1"/>
          </p:nvPr>
        </p:nvSpPr>
        <p:spPr>
          <a:xfrm>
            <a:off x="310243" y="1096859"/>
            <a:ext cx="11881757" cy="5694878"/>
          </a:xfrm>
        </p:spPr>
        <p:txBody>
          <a:bodyPr>
            <a:normAutofit/>
          </a:bodyPr>
          <a:lstStyle/>
          <a:p>
            <a:r>
              <a:rPr lang="en-US" sz="2400" dirty="0">
                <a:latin typeface="Avenir Medium" panose="02000503020000020003" pitchFamily="2" charset="0"/>
              </a:rPr>
              <a:t>Through our research we found that the top 10 most frequently visited parks are:</a:t>
            </a:r>
          </a:p>
          <a:p>
            <a:pPr lvl="1"/>
            <a:r>
              <a:rPr lang="en-US" sz="2000" dirty="0">
                <a:latin typeface="Avenir Medium" panose="02000503020000020003" pitchFamily="2" charset="0"/>
              </a:rPr>
              <a:t>Acadia, Glacier, Grand Canyon, Grand Teton, Great Smokey Mountains, Olympic, Rocky Mountain, Yellowstone, Yosemite, and Zion National Parks</a:t>
            </a:r>
          </a:p>
          <a:p>
            <a:r>
              <a:rPr lang="en-US" sz="2400" dirty="0">
                <a:latin typeface="Avenir Medium" panose="02000503020000020003" pitchFamily="2" charset="0"/>
              </a:rPr>
              <a:t>Over 10 years (2009-2018), the total visitors attending this group of parks increased by 31%</a:t>
            </a:r>
          </a:p>
          <a:p>
            <a:r>
              <a:rPr lang="en-US" sz="2400" dirty="0">
                <a:latin typeface="Avenir Medium" panose="02000503020000020003" pitchFamily="2" charset="0"/>
              </a:rPr>
              <a:t>Over 10 years (2009-2018), the average annual temperature in this group of parks increased by 2.2 degrees</a:t>
            </a:r>
          </a:p>
          <a:p>
            <a:r>
              <a:rPr lang="en-US" sz="2400" dirty="0">
                <a:latin typeface="Avenir Medium" panose="02000503020000020003" pitchFamily="2" charset="0"/>
              </a:rPr>
              <a:t>We also found that there is a statistically significant correlation between these two variables!</a:t>
            </a:r>
          </a:p>
          <a:p>
            <a:r>
              <a:rPr lang="en-US" sz="2400" dirty="0">
                <a:latin typeface="Avenir Medium" panose="02000503020000020003" pitchFamily="2" charset="0"/>
              </a:rPr>
              <a:t>Given more time and resources we would explore the relationship between increasing average annual temperatures and the increase in visitors to parks by expanding our scope to include the last 50 years or more and all 58 park locations as well as additional weather conditions such as humidity</a:t>
            </a:r>
          </a:p>
        </p:txBody>
      </p:sp>
      <p:pic>
        <p:nvPicPr>
          <p:cNvPr id="7" name="Picture 6">
            <a:extLst>
              <a:ext uri="{FF2B5EF4-FFF2-40B4-BE49-F238E27FC236}">
                <a16:creationId xmlns:a16="http://schemas.microsoft.com/office/drawing/2014/main" id="{72A87158-719E-4F03-8DDD-AAACAD454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94900"/>
            <a:ext cx="8105197" cy="674646"/>
          </a:xfrm>
          <a:prstGeom prst="rect">
            <a:avLst/>
          </a:prstGeom>
        </p:spPr>
      </p:pic>
    </p:spTree>
    <p:extLst>
      <p:ext uri="{BB962C8B-B14F-4D97-AF65-F5344CB8AC3E}">
        <p14:creationId xmlns:p14="http://schemas.microsoft.com/office/powerpoint/2010/main" val="1021085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403888-57A6-4489-AF0C-43361BDCDF6D}"/>
              </a:ext>
            </a:extLst>
          </p:cNvPr>
          <p:cNvSpPr/>
          <p:nvPr/>
        </p:nvSpPr>
        <p:spPr>
          <a:xfrm>
            <a:off x="0" y="0"/>
            <a:ext cx="12192000" cy="6858000"/>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7231E33-3C9B-43E3-883D-0E13788CCDCF}"/>
              </a:ext>
            </a:extLst>
          </p:cNvPr>
          <p:cNvSpPr>
            <a:spLocks noGrp="1"/>
          </p:cNvSpPr>
          <p:nvPr>
            <p:ph idx="1"/>
          </p:nvPr>
        </p:nvSpPr>
        <p:spPr>
          <a:xfrm>
            <a:off x="838200" y="1114977"/>
            <a:ext cx="10883900" cy="5146675"/>
          </a:xfrm>
        </p:spPr>
        <p:txBody>
          <a:bodyPr>
            <a:normAutofit fontScale="92500" lnSpcReduction="20000"/>
          </a:bodyPr>
          <a:lstStyle/>
          <a:p>
            <a:r>
              <a:rPr lang="en-US" b="1" dirty="0">
                <a:latin typeface="Avenir Medium" panose="02000503020000020003" pitchFamily="2" charset="0"/>
              </a:rPr>
              <a:t>What are the 58 U.S. National Parks and where are they located?</a:t>
            </a:r>
          </a:p>
          <a:p>
            <a:pPr lvl="1"/>
            <a:r>
              <a:rPr lang="en-US" dirty="0">
                <a:latin typeface="Avenir Medium" panose="02000503020000020003" pitchFamily="2" charset="0"/>
              </a:rPr>
              <a:t>US National Parks API </a:t>
            </a:r>
            <a:endParaRPr lang="en-US" sz="2000" dirty="0">
              <a:latin typeface="Avenir Medium" panose="02000503020000020003" pitchFamily="2" charset="0"/>
            </a:endParaRPr>
          </a:p>
          <a:p>
            <a:pPr lvl="1"/>
            <a:r>
              <a:rPr lang="en-US" dirty="0">
                <a:latin typeface="Avenir Medium" panose="02000503020000020003" pitchFamily="2" charset="0"/>
              </a:rPr>
              <a:t>G-Maps</a:t>
            </a:r>
          </a:p>
          <a:p>
            <a:pPr marL="457200" lvl="1" indent="0">
              <a:buNone/>
            </a:pPr>
            <a:endParaRPr lang="en-US" sz="2000" dirty="0">
              <a:latin typeface="Avenir Medium" panose="02000503020000020003" pitchFamily="2" charset="0"/>
            </a:endParaRPr>
          </a:p>
          <a:p>
            <a:r>
              <a:rPr lang="en-US" b="1" dirty="0">
                <a:latin typeface="Avenir Medium" panose="02000503020000020003" pitchFamily="2" charset="0"/>
              </a:rPr>
              <a:t>How many recreational visitors has each of these parks had each month for the last 10 years?</a:t>
            </a:r>
          </a:p>
          <a:p>
            <a:pPr lvl="1"/>
            <a:r>
              <a:rPr lang="en-US" dirty="0">
                <a:latin typeface="Avenir Medium" panose="02000503020000020003" pitchFamily="2" charset="0"/>
              </a:rPr>
              <a:t>National Park Service International Resource Management Application (IRMA) Portal</a:t>
            </a:r>
          </a:p>
          <a:p>
            <a:pPr marL="457200" lvl="1" indent="0">
              <a:buNone/>
            </a:pPr>
            <a:endParaRPr lang="en-US" dirty="0">
              <a:latin typeface="Avenir Medium" panose="02000503020000020003" pitchFamily="2" charset="0"/>
            </a:endParaRPr>
          </a:p>
          <a:p>
            <a:r>
              <a:rPr lang="en-US" b="1" dirty="0">
                <a:latin typeface="Avenir Medium" panose="02000503020000020003" pitchFamily="2" charset="0"/>
              </a:rPr>
              <a:t>What are the top 10 most visited parks?</a:t>
            </a:r>
          </a:p>
          <a:p>
            <a:pPr lvl="1"/>
            <a:r>
              <a:rPr lang="en-US" dirty="0">
                <a:latin typeface="Avenir Medium" panose="02000503020000020003" pitchFamily="2" charset="0"/>
              </a:rPr>
              <a:t>National Park Service International Resource Management Application (IRMA) Portal</a:t>
            </a:r>
          </a:p>
          <a:p>
            <a:pPr marL="457200" lvl="1" indent="0">
              <a:buNone/>
            </a:pPr>
            <a:endParaRPr lang="en-US" dirty="0">
              <a:latin typeface="Avenir Medium" panose="02000503020000020003" pitchFamily="2" charset="0"/>
            </a:endParaRPr>
          </a:p>
          <a:p>
            <a:r>
              <a:rPr lang="en-US" b="1" dirty="0">
                <a:latin typeface="Avenir Medium" panose="02000503020000020003" pitchFamily="2" charset="0"/>
              </a:rPr>
              <a:t>What was the monthly average temperature for the last 10 years in those parks?</a:t>
            </a:r>
          </a:p>
          <a:p>
            <a:pPr lvl="1"/>
            <a:r>
              <a:rPr lang="en-US" dirty="0">
                <a:latin typeface="Avenir Medium" panose="02000503020000020003" pitchFamily="2" charset="0"/>
              </a:rPr>
              <a:t>Dark Sky API </a:t>
            </a:r>
          </a:p>
        </p:txBody>
      </p:sp>
      <p:pic>
        <p:nvPicPr>
          <p:cNvPr id="8" name="Picture 7">
            <a:extLst>
              <a:ext uri="{FF2B5EF4-FFF2-40B4-BE49-F238E27FC236}">
                <a16:creationId xmlns:a16="http://schemas.microsoft.com/office/drawing/2014/main" id="{9BEADB7A-052E-4E41-AE11-08402B8D3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36136"/>
            <a:ext cx="8105197" cy="672756"/>
          </a:xfrm>
          <a:prstGeom prst="rect">
            <a:avLst/>
          </a:prstGeom>
        </p:spPr>
      </p:pic>
    </p:spTree>
    <p:extLst>
      <p:ext uri="{BB962C8B-B14F-4D97-AF65-F5344CB8AC3E}">
        <p14:creationId xmlns:p14="http://schemas.microsoft.com/office/powerpoint/2010/main" val="3622186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403888-57A6-4489-AF0C-43361BDCDF6D}"/>
              </a:ext>
            </a:extLst>
          </p:cNvPr>
          <p:cNvSpPr/>
          <p:nvPr/>
        </p:nvSpPr>
        <p:spPr>
          <a:xfrm>
            <a:off x="-88900" y="0"/>
            <a:ext cx="12471400" cy="6858000"/>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7231E33-3C9B-43E3-883D-0E13788CCDCF}"/>
              </a:ext>
            </a:extLst>
          </p:cNvPr>
          <p:cNvSpPr>
            <a:spLocks noGrp="1"/>
          </p:cNvSpPr>
          <p:nvPr>
            <p:ph idx="1"/>
          </p:nvPr>
        </p:nvSpPr>
        <p:spPr>
          <a:xfrm>
            <a:off x="838200" y="1097308"/>
            <a:ext cx="10515600" cy="5336150"/>
          </a:xfrm>
        </p:spPr>
        <p:txBody>
          <a:bodyPr>
            <a:noAutofit/>
          </a:bodyPr>
          <a:lstStyle/>
          <a:p>
            <a:pPr>
              <a:lnSpc>
                <a:spcPct val="100000"/>
              </a:lnSpc>
              <a:spcBef>
                <a:spcPts val="1600"/>
              </a:spcBef>
            </a:pPr>
            <a:r>
              <a:rPr lang="en-US" sz="2000" dirty="0">
                <a:latin typeface="Avenir Medium" panose="02000503020000020003" pitchFamily="2" charset="0"/>
              </a:rPr>
              <a:t>Identify all 58 National Parks and pull their latitudes and longitudes</a:t>
            </a:r>
          </a:p>
          <a:p>
            <a:pPr>
              <a:lnSpc>
                <a:spcPct val="100000"/>
              </a:lnSpc>
              <a:spcBef>
                <a:spcPts val="1600"/>
              </a:spcBef>
            </a:pPr>
            <a:r>
              <a:rPr lang="en-US" sz="2000" dirty="0">
                <a:latin typeface="Avenir Medium" panose="02000503020000020003" pitchFamily="2" charset="0"/>
              </a:rPr>
              <a:t>Pull recreational visitors by month for all parks from 2009 – 2018</a:t>
            </a:r>
          </a:p>
          <a:p>
            <a:pPr>
              <a:lnSpc>
                <a:spcPct val="100000"/>
              </a:lnSpc>
              <a:spcBef>
                <a:spcPts val="1600"/>
              </a:spcBef>
            </a:pPr>
            <a:r>
              <a:rPr lang="en-US" sz="2000" dirty="0">
                <a:latin typeface="Avenir Medium" panose="02000503020000020003" pitchFamily="2" charset="0"/>
              </a:rPr>
              <a:t>Identify the 10 most frequently visited parks &amp; map them</a:t>
            </a:r>
          </a:p>
          <a:p>
            <a:pPr>
              <a:lnSpc>
                <a:spcPct val="100000"/>
              </a:lnSpc>
              <a:spcBef>
                <a:spcPts val="1600"/>
              </a:spcBef>
            </a:pPr>
            <a:r>
              <a:rPr lang="en-US" sz="2000" dirty="0">
                <a:latin typeface="Avenir Medium" panose="02000503020000020003" pitchFamily="2" charset="0"/>
              </a:rPr>
              <a:t>Identify a weather API that would allow us to pull historic data</a:t>
            </a:r>
          </a:p>
          <a:p>
            <a:pPr>
              <a:lnSpc>
                <a:spcPct val="100000"/>
              </a:lnSpc>
              <a:spcBef>
                <a:spcPts val="1600"/>
              </a:spcBef>
            </a:pPr>
            <a:r>
              <a:rPr lang="en-US" sz="2000" dirty="0">
                <a:latin typeface="Avenir Medium" panose="02000503020000020003" pitchFamily="2" charset="0"/>
              </a:rPr>
              <a:t>Call the weather API and pull temps for every third day from 2009 – 2018 for each of our 10 locations</a:t>
            </a:r>
          </a:p>
          <a:p>
            <a:pPr>
              <a:lnSpc>
                <a:spcPct val="100000"/>
              </a:lnSpc>
              <a:spcBef>
                <a:spcPts val="1600"/>
              </a:spcBef>
            </a:pPr>
            <a:r>
              <a:rPr lang="en-US" sz="2000" dirty="0">
                <a:latin typeface="Avenir Medium" panose="02000503020000020003" pitchFamily="2" charset="0"/>
              </a:rPr>
              <a:t>Calculate average temps by month for all locations</a:t>
            </a:r>
          </a:p>
          <a:p>
            <a:pPr>
              <a:lnSpc>
                <a:spcPct val="100000"/>
              </a:lnSpc>
              <a:spcBef>
                <a:spcPts val="1600"/>
              </a:spcBef>
            </a:pPr>
            <a:r>
              <a:rPr lang="en-US" sz="2000" dirty="0">
                <a:latin typeface="Avenir Medium" panose="02000503020000020003" pitchFamily="2" charset="0"/>
              </a:rPr>
              <a:t>Combine all data into one data frame and create many different </a:t>
            </a:r>
            <a:r>
              <a:rPr lang="en-US" sz="2000" dirty="0" err="1">
                <a:latin typeface="Avenir Medium" panose="02000503020000020003" pitchFamily="2" charset="0"/>
              </a:rPr>
              <a:t>GroupBy</a:t>
            </a:r>
            <a:r>
              <a:rPr lang="en-US" sz="2000" dirty="0">
                <a:latin typeface="Avenir Medium" panose="02000503020000020003" pitchFamily="2" charset="0"/>
              </a:rPr>
              <a:t> objects to help answer our questions</a:t>
            </a:r>
          </a:p>
          <a:p>
            <a:pPr>
              <a:lnSpc>
                <a:spcPct val="100000"/>
              </a:lnSpc>
              <a:spcBef>
                <a:spcPts val="1600"/>
              </a:spcBef>
            </a:pPr>
            <a:r>
              <a:rPr lang="en-US" sz="2000" dirty="0">
                <a:latin typeface="Avenir Medium" panose="02000503020000020003" pitchFamily="2" charset="0"/>
              </a:rPr>
              <a:t>Generate multiple visualizations to help us understand what was actually happening</a:t>
            </a:r>
          </a:p>
          <a:p>
            <a:pPr>
              <a:lnSpc>
                <a:spcPct val="100000"/>
              </a:lnSpc>
              <a:spcBef>
                <a:spcPts val="1600"/>
              </a:spcBef>
            </a:pPr>
            <a:r>
              <a:rPr lang="en-US" sz="2000" dirty="0">
                <a:latin typeface="Avenir Medium" panose="02000503020000020003" pitchFamily="2" charset="0"/>
              </a:rPr>
              <a:t>Analyze the results and provide a conclusion</a:t>
            </a:r>
          </a:p>
        </p:txBody>
      </p:sp>
      <p:pic>
        <p:nvPicPr>
          <p:cNvPr id="8" name="Picture 7">
            <a:extLst>
              <a:ext uri="{FF2B5EF4-FFF2-40B4-BE49-F238E27FC236}">
                <a16:creationId xmlns:a16="http://schemas.microsoft.com/office/drawing/2014/main" id="{76824984-2A8C-451B-BB30-A2EFE624C5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32271"/>
            <a:ext cx="8105197" cy="672756"/>
          </a:xfrm>
          <a:prstGeom prst="rect">
            <a:avLst/>
          </a:prstGeom>
        </p:spPr>
      </p:pic>
    </p:spTree>
    <p:extLst>
      <p:ext uri="{BB962C8B-B14F-4D97-AF65-F5344CB8AC3E}">
        <p14:creationId xmlns:p14="http://schemas.microsoft.com/office/powerpoint/2010/main" val="4183044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78DD8C-A921-4FDC-98BF-A185DEAA4137}"/>
              </a:ext>
            </a:extLst>
          </p:cNvPr>
          <p:cNvPicPr>
            <a:picLocks noChangeAspect="1"/>
          </p:cNvPicPr>
          <p:nvPr/>
        </p:nvPicPr>
        <p:blipFill rotWithShape="1">
          <a:blip r:embed="rId3"/>
          <a:srcRect l="24052" t="-154" r="47283" b="-154"/>
          <a:stretch/>
        </p:blipFill>
        <p:spPr>
          <a:xfrm>
            <a:off x="850900" y="733808"/>
            <a:ext cx="3108959" cy="6019896"/>
          </a:xfrm>
          <a:prstGeom prst="rect">
            <a:avLst/>
          </a:prstGeom>
          <a:ln w="12700">
            <a:solidFill>
              <a:schemeClr val="tx1"/>
            </a:solidFill>
          </a:ln>
        </p:spPr>
      </p:pic>
      <p:sp>
        <p:nvSpPr>
          <p:cNvPr id="8" name="Title 1">
            <a:extLst>
              <a:ext uri="{FF2B5EF4-FFF2-40B4-BE49-F238E27FC236}">
                <a16:creationId xmlns:a16="http://schemas.microsoft.com/office/drawing/2014/main" id="{70362B42-1DFF-44C3-A724-4A3EABAFC4B6}"/>
              </a:ext>
            </a:extLst>
          </p:cNvPr>
          <p:cNvSpPr>
            <a:spLocks noGrp="1"/>
          </p:cNvSpPr>
          <p:nvPr>
            <p:ph type="title"/>
          </p:nvPr>
        </p:nvSpPr>
        <p:spPr>
          <a:xfrm>
            <a:off x="119743" y="-282575"/>
            <a:ext cx="10515600" cy="1325563"/>
          </a:xfrm>
        </p:spPr>
        <p:txBody>
          <a:bodyPr>
            <a:normAutofit/>
          </a:bodyPr>
          <a:lstStyle/>
          <a:p>
            <a:r>
              <a:rPr lang="en-US" sz="2200" dirty="0">
                <a:latin typeface="Avenir Medium" panose="02000503020000020003" pitchFamily="2" charset="0"/>
              </a:rPr>
              <a:t>Step 1: Identify all parks and get their latitude and longitude</a:t>
            </a:r>
          </a:p>
        </p:txBody>
      </p:sp>
      <p:pic>
        <p:nvPicPr>
          <p:cNvPr id="11" name="Picture 10">
            <a:extLst>
              <a:ext uri="{FF2B5EF4-FFF2-40B4-BE49-F238E27FC236}">
                <a16:creationId xmlns:a16="http://schemas.microsoft.com/office/drawing/2014/main" id="{462A7383-9863-4CC0-A701-15D58783C5EA}"/>
              </a:ext>
            </a:extLst>
          </p:cNvPr>
          <p:cNvPicPr>
            <a:picLocks noChangeAspect="1"/>
          </p:cNvPicPr>
          <p:nvPr/>
        </p:nvPicPr>
        <p:blipFill>
          <a:blip r:embed="rId4"/>
          <a:stretch>
            <a:fillRect/>
          </a:stretch>
        </p:blipFill>
        <p:spPr>
          <a:xfrm>
            <a:off x="4267200" y="733808"/>
            <a:ext cx="7310895" cy="6019896"/>
          </a:xfrm>
          <a:prstGeom prst="rect">
            <a:avLst/>
          </a:prstGeom>
          <a:ln w="12700">
            <a:solidFill>
              <a:schemeClr val="tx1"/>
            </a:solidFill>
          </a:ln>
        </p:spPr>
      </p:pic>
    </p:spTree>
    <p:extLst>
      <p:ext uri="{BB962C8B-B14F-4D97-AF65-F5344CB8AC3E}">
        <p14:creationId xmlns:p14="http://schemas.microsoft.com/office/powerpoint/2010/main" val="4270369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362B42-1DFF-44C3-A724-4A3EABAFC4B6}"/>
              </a:ext>
            </a:extLst>
          </p:cNvPr>
          <p:cNvSpPr>
            <a:spLocks noGrp="1"/>
          </p:cNvSpPr>
          <p:nvPr>
            <p:ph type="title"/>
          </p:nvPr>
        </p:nvSpPr>
        <p:spPr>
          <a:xfrm>
            <a:off x="108896" y="-266246"/>
            <a:ext cx="11974208" cy="1325563"/>
          </a:xfrm>
        </p:spPr>
        <p:txBody>
          <a:bodyPr>
            <a:normAutofit/>
          </a:bodyPr>
          <a:lstStyle/>
          <a:p>
            <a:r>
              <a:rPr lang="en-US" sz="2200" dirty="0">
                <a:latin typeface="Avenir Medium" panose="02000503020000020003" pitchFamily="2" charset="0"/>
              </a:rPr>
              <a:t>Step 2:  Pull visitors by month from 2009 to 2018 for all parks and create a data frame of the 	  10 most visited</a:t>
            </a:r>
          </a:p>
        </p:txBody>
      </p:sp>
      <p:pic>
        <p:nvPicPr>
          <p:cNvPr id="3" name="Picture 2">
            <a:extLst>
              <a:ext uri="{FF2B5EF4-FFF2-40B4-BE49-F238E27FC236}">
                <a16:creationId xmlns:a16="http://schemas.microsoft.com/office/drawing/2014/main" id="{C7D0D820-1D77-47DD-BDCD-B4B115AFC599}"/>
              </a:ext>
            </a:extLst>
          </p:cNvPr>
          <p:cNvPicPr>
            <a:picLocks noChangeAspect="1"/>
          </p:cNvPicPr>
          <p:nvPr/>
        </p:nvPicPr>
        <p:blipFill>
          <a:blip r:embed="rId3"/>
          <a:stretch>
            <a:fillRect/>
          </a:stretch>
        </p:blipFill>
        <p:spPr>
          <a:xfrm>
            <a:off x="70901" y="850900"/>
            <a:ext cx="6251069" cy="5841998"/>
          </a:xfrm>
          <a:prstGeom prst="rect">
            <a:avLst/>
          </a:prstGeom>
          <a:ln w="12700">
            <a:solidFill>
              <a:schemeClr val="tx1"/>
            </a:solidFill>
          </a:ln>
        </p:spPr>
      </p:pic>
      <p:pic>
        <p:nvPicPr>
          <p:cNvPr id="5" name="Picture 4">
            <a:extLst>
              <a:ext uri="{FF2B5EF4-FFF2-40B4-BE49-F238E27FC236}">
                <a16:creationId xmlns:a16="http://schemas.microsoft.com/office/drawing/2014/main" id="{9F8A35A0-4656-4799-98F1-4EC496D876C9}"/>
              </a:ext>
            </a:extLst>
          </p:cNvPr>
          <p:cNvPicPr>
            <a:picLocks noChangeAspect="1"/>
          </p:cNvPicPr>
          <p:nvPr/>
        </p:nvPicPr>
        <p:blipFill>
          <a:blip r:embed="rId4"/>
          <a:stretch>
            <a:fillRect/>
          </a:stretch>
        </p:blipFill>
        <p:spPr>
          <a:xfrm>
            <a:off x="6469465" y="850900"/>
            <a:ext cx="5613639" cy="5841998"/>
          </a:xfrm>
          <a:prstGeom prst="rect">
            <a:avLst/>
          </a:prstGeom>
          <a:noFill/>
          <a:ln w="12700">
            <a:solidFill>
              <a:schemeClr val="tx1"/>
            </a:solidFill>
          </a:ln>
        </p:spPr>
      </p:pic>
      <p:sp>
        <p:nvSpPr>
          <p:cNvPr id="6" name="Arrow: Right 5">
            <a:extLst>
              <a:ext uri="{FF2B5EF4-FFF2-40B4-BE49-F238E27FC236}">
                <a16:creationId xmlns:a16="http://schemas.microsoft.com/office/drawing/2014/main" id="{6C60ADE5-699B-4AB9-8D5B-53D7CF0D9F7F}"/>
              </a:ext>
            </a:extLst>
          </p:cNvPr>
          <p:cNvSpPr/>
          <p:nvPr/>
        </p:nvSpPr>
        <p:spPr>
          <a:xfrm>
            <a:off x="5886403" y="3334543"/>
            <a:ext cx="955130" cy="35560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2557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E72844-9725-49D4-A2A8-A2DF3AE240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 y="-14288"/>
            <a:ext cx="12217400" cy="6872288"/>
          </a:xfrm>
          <a:prstGeom prst="rect">
            <a:avLst/>
          </a:prstGeom>
        </p:spPr>
      </p:pic>
      <p:sp>
        <p:nvSpPr>
          <p:cNvPr id="6" name="Title 1">
            <a:extLst>
              <a:ext uri="{FF2B5EF4-FFF2-40B4-BE49-F238E27FC236}">
                <a16:creationId xmlns:a16="http://schemas.microsoft.com/office/drawing/2014/main" id="{09F38774-F39C-4311-84E6-02D3F56BE278}"/>
              </a:ext>
            </a:extLst>
          </p:cNvPr>
          <p:cNvSpPr>
            <a:spLocks noGrp="1"/>
          </p:cNvSpPr>
          <p:nvPr>
            <p:ph type="title"/>
          </p:nvPr>
        </p:nvSpPr>
        <p:spPr>
          <a:xfrm>
            <a:off x="1031381" y="-437736"/>
            <a:ext cx="10843261" cy="1325563"/>
          </a:xfrm>
        </p:spPr>
        <p:txBody>
          <a:bodyPr>
            <a:normAutofit/>
          </a:bodyPr>
          <a:lstStyle/>
          <a:p>
            <a:r>
              <a:rPr lang="en-US" sz="2400" dirty="0">
                <a:latin typeface="Avenir Medium" panose="02000503020000020003" pitchFamily="2" charset="0"/>
              </a:rPr>
              <a:t>          Step 3: Map the 10 most visited parks</a:t>
            </a:r>
          </a:p>
        </p:txBody>
      </p:sp>
    </p:spTree>
    <p:extLst>
      <p:ext uri="{BB962C8B-B14F-4D97-AF65-F5344CB8AC3E}">
        <p14:creationId xmlns:p14="http://schemas.microsoft.com/office/powerpoint/2010/main" val="3179363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3C57BB-AA17-48F0-B4A1-5415036CC9F8}"/>
              </a:ext>
            </a:extLst>
          </p:cNvPr>
          <p:cNvPicPr>
            <a:picLocks noChangeAspect="1"/>
          </p:cNvPicPr>
          <p:nvPr/>
        </p:nvPicPr>
        <p:blipFill>
          <a:blip r:embed="rId3"/>
          <a:stretch>
            <a:fillRect/>
          </a:stretch>
        </p:blipFill>
        <p:spPr>
          <a:xfrm>
            <a:off x="1472937" y="568878"/>
            <a:ext cx="9372863" cy="6263721"/>
          </a:xfrm>
          <a:prstGeom prst="rect">
            <a:avLst/>
          </a:prstGeom>
          <a:ln w="12700">
            <a:solidFill>
              <a:schemeClr val="tx1"/>
            </a:solidFill>
          </a:ln>
        </p:spPr>
      </p:pic>
      <p:sp>
        <p:nvSpPr>
          <p:cNvPr id="8" name="Title 1">
            <a:extLst>
              <a:ext uri="{FF2B5EF4-FFF2-40B4-BE49-F238E27FC236}">
                <a16:creationId xmlns:a16="http://schemas.microsoft.com/office/drawing/2014/main" id="{70362B42-1DFF-44C3-A724-4A3EABAFC4B6}"/>
              </a:ext>
            </a:extLst>
          </p:cNvPr>
          <p:cNvSpPr>
            <a:spLocks noGrp="1"/>
          </p:cNvSpPr>
          <p:nvPr>
            <p:ph type="title"/>
          </p:nvPr>
        </p:nvSpPr>
        <p:spPr>
          <a:xfrm>
            <a:off x="191769" y="-371475"/>
            <a:ext cx="10843261" cy="1325563"/>
          </a:xfrm>
        </p:spPr>
        <p:txBody>
          <a:bodyPr>
            <a:normAutofit/>
          </a:bodyPr>
          <a:lstStyle/>
          <a:p>
            <a:r>
              <a:rPr lang="en-US" sz="2200" dirty="0">
                <a:latin typeface="Avenir Medium" panose="02000503020000020003" pitchFamily="2" charset="0"/>
              </a:rPr>
              <a:t>Step 4: Identify a weather API that gives historical data</a:t>
            </a:r>
          </a:p>
        </p:txBody>
      </p:sp>
      <p:sp>
        <p:nvSpPr>
          <p:cNvPr id="4" name="Oval 3">
            <a:extLst>
              <a:ext uri="{FF2B5EF4-FFF2-40B4-BE49-F238E27FC236}">
                <a16:creationId xmlns:a16="http://schemas.microsoft.com/office/drawing/2014/main" id="{8A23E78C-1ECF-4B85-AF1D-FE0E64198279}"/>
              </a:ext>
            </a:extLst>
          </p:cNvPr>
          <p:cNvSpPr/>
          <p:nvPr/>
        </p:nvSpPr>
        <p:spPr>
          <a:xfrm>
            <a:off x="3454400" y="6400800"/>
            <a:ext cx="2032000" cy="27940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C6E1F19-460B-47EF-9D4E-F21072BE524F}"/>
              </a:ext>
            </a:extLst>
          </p:cNvPr>
          <p:cNvSpPr/>
          <p:nvPr/>
        </p:nvSpPr>
        <p:spPr>
          <a:xfrm>
            <a:off x="5613400" y="6172200"/>
            <a:ext cx="2032000" cy="279400"/>
          </a:xfrm>
          <a:prstGeom prst="ellipse">
            <a:avLst/>
          </a:prstGeom>
          <a:noFill/>
          <a:ln w="349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B2BEB096-08EB-421C-BA2D-210CB867AC0C}"/>
              </a:ext>
            </a:extLst>
          </p:cNvPr>
          <p:cNvCxnSpPr>
            <a:cxnSpLocks/>
            <a:stCxn id="9" idx="7"/>
          </p:cNvCxnSpPr>
          <p:nvPr/>
        </p:nvCxnSpPr>
        <p:spPr>
          <a:xfrm flipV="1">
            <a:off x="7347820" y="3136900"/>
            <a:ext cx="1669180" cy="3076217"/>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A91F7F0-445A-41DA-8315-2EF5F8653814}"/>
              </a:ext>
            </a:extLst>
          </p:cNvPr>
          <p:cNvCxnSpPr>
            <a:cxnSpLocks/>
            <a:stCxn id="4" idx="1"/>
          </p:cNvCxnSpPr>
          <p:nvPr/>
        </p:nvCxnSpPr>
        <p:spPr>
          <a:xfrm flipH="1" flipV="1">
            <a:off x="2730500" y="3035301"/>
            <a:ext cx="1021480" cy="34064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D2CC0EF-45C0-465E-8524-540F5677FADF}"/>
              </a:ext>
            </a:extLst>
          </p:cNvPr>
          <p:cNvSpPr/>
          <p:nvPr/>
        </p:nvSpPr>
        <p:spPr>
          <a:xfrm>
            <a:off x="8905752" y="2237185"/>
            <a:ext cx="1608261" cy="923330"/>
          </a:xfrm>
          <a:prstGeom prst="rect">
            <a:avLst/>
          </a:prstGeom>
          <a:noFill/>
        </p:spPr>
        <p:txBody>
          <a:bodyPr wrap="none" lIns="91440" tIns="45720" rIns="91440" bIns="45720">
            <a:spAutoFit/>
          </a:bodyPr>
          <a:lstStyle/>
          <a:p>
            <a:pPr algn="ctr"/>
            <a:r>
              <a:rPr lang="en-US" sz="5400" cap="none" spc="0" dirty="0">
                <a:ln w="0"/>
                <a:solidFill>
                  <a:schemeClr val="accent6"/>
                </a:solidFill>
                <a:effectLst>
                  <a:outerShdw blurRad="38100" dist="19050" dir="2700000" algn="tl" rotWithShape="0">
                    <a:schemeClr val="dk1">
                      <a:alpha val="40000"/>
                    </a:schemeClr>
                  </a:outerShdw>
                </a:effectLst>
                <a:latin typeface="Avenir Medium" panose="02000503020000020003" pitchFamily="2" charset="0"/>
              </a:rPr>
              <a:t>YAY!</a:t>
            </a:r>
          </a:p>
        </p:txBody>
      </p:sp>
      <p:sp>
        <p:nvSpPr>
          <p:cNvPr id="15" name="Rectangle 14">
            <a:extLst>
              <a:ext uri="{FF2B5EF4-FFF2-40B4-BE49-F238E27FC236}">
                <a16:creationId xmlns:a16="http://schemas.microsoft.com/office/drawing/2014/main" id="{40D956A8-6BC8-43F0-B805-09E47AA3D8FA}"/>
              </a:ext>
            </a:extLst>
          </p:cNvPr>
          <p:cNvSpPr/>
          <p:nvPr/>
        </p:nvSpPr>
        <p:spPr>
          <a:xfrm>
            <a:off x="1472937" y="2111971"/>
            <a:ext cx="2348721" cy="923330"/>
          </a:xfrm>
          <a:prstGeom prst="rect">
            <a:avLst/>
          </a:prstGeom>
          <a:noFill/>
        </p:spPr>
        <p:txBody>
          <a:bodyPr wrap="none" lIns="91440" tIns="45720" rIns="91440" bIns="45720">
            <a:spAutoFit/>
          </a:bodyPr>
          <a:lstStyle/>
          <a:p>
            <a:pPr algn="ctr"/>
            <a:r>
              <a:rPr lang="en-US" sz="5400" cap="none" spc="0" dirty="0">
                <a:ln w="0"/>
                <a:solidFill>
                  <a:srgbClr val="FF0000"/>
                </a:solidFill>
                <a:effectLst>
                  <a:outerShdw blurRad="38100" dist="19050" dir="2700000" algn="tl" rotWithShape="0">
                    <a:schemeClr val="dk1">
                      <a:alpha val="40000"/>
                    </a:schemeClr>
                  </a:outerShdw>
                </a:effectLst>
                <a:latin typeface="Avenir Medium" panose="02000503020000020003" pitchFamily="2" charset="0"/>
              </a:rPr>
              <a:t>BOO!!!</a:t>
            </a:r>
          </a:p>
        </p:txBody>
      </p:sp>
    </p:spTree>
    <p:extLst>
      <p:ext uri="{BB962C8B-B14F-4D97-AF65-F5344CB8AC3E}">
        <p14:creationId xmlns:p14="http://schemas.microsoft.com/office/powerpoint/2010/main" val="26472397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13331</TotalTime>
  <Words>973</Words>
  <Application>Microsoft Office PowerPoint</Application>
  <PresentationFormat>Widescreen</PresentationFormat>
  <Paragraphs>111</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Avenir Medium</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Step 1: Identify all parks and get their latitude and longitude</vt:lpstr>
      <vt:lpstr>Step 2:  Pull visitors by month from 2009 to 2018 for all parks and create a data frame of the    10 most visited</vt:lpstr>
      <vt:lpstr>          Step 3: Map the 10 most visited parks</vt:lpstr>
      <vt:lpstr>Step 4: Identify a weather API that gives historical data</vt:lpstr>
      <vt:lpstr>Step 5:  Generate a list of dates for every third day for the last 10 years to limit our API    calls. Additionally, get date format and create that modified date list for the        API calls. </vt:lpstr>
      <vt:lpstr>Step 6:  Call Dark Sky API and return all temps for last 10 years at all locations </vt:lpstr>
      <vt:lpstr>Step 7:  Create GroupBy objects that calculate AVG temps and output to CSV for future use</vt:lpstr>
      <vt:lpstr>Step 8:  Combine all data for locations, historic temps, and historic visitors into one data    frame</vt:lpstr>
      <vt:lpstr>Step 9:  Using GroupBy month, create data frames and generate preliminary visualizations</vt:lpstr>
      <vt:lpstr>Step 9:  Using GroupBy month, create data frames and generate preliminary visualizations</vt:lpstr>
      <vt:lpstr>Step 9:  Using GroupBy year, create data frames and generate preliminary visualizations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Climate change is having a positive impact on the annual number of visitors to the U.S. National Parks</dc:title>
  <dc:creator>andrew swellie</dc:creator>
  <cp:lastModifiedBy>andrew swellie</cp:lastModifiedBy>
  <cp:revision>80</cp:revision>
  <dcterms:created xsi:type="dcterms:W3CDTF">2019-03-19T22:43:17Z</dcterms:created>
  <dcterms:modified xsi:type="dcterms:W3CDTF">2019-03-30T01:40:43Z</dcterms:modified>
</cp:coreProperties>
</file>